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0" r:id="rId2"/>
  </p:sldMasterIdLst>
  <p:notesMasterIdLst>
    <p:notesMasterId r:id="rId61"/>
  </p:notesMasterIdLst>
  <p:sldIdLst>
    <p:sldId id="484" r:id="rId3"/>
    <p:sldId id="485" r:id="rId4"/>
    <p:sldId id="840" r:id="rId5"/>
    <p:sldId id="265" r:id="rId6"/>
    <p:sldId id="275" r:id="rId7"/>
    <p:sldId id="476" r:id="rId8"/>
    <p:sldId id="264" r:id="rId9"/>
    <p:sldId id="477" r:id="rId10"/>
    <p:sldId id="478" r:id="rId11"/>
    <p:sldId id="479" r:id="rId12"/>
    <p:sldId id="480" r:id="rId13"/>
    <p:sldId id="469" r:id="rId14"/>
    <p:sldId id="273" r:id="rId15"/>
    <p:sldId id="473" r:id="rId16"/>
    <p:sldId id="474" r:id="rId17"/>
    <p:sldId id="328" r:id="rId18"/>
    <p:sldId id="332" r:id="rId19"/>
    <p:sldId id="333" r:id="rId20"/>
    <p:sldId id="330" r:id="rId21"/>
    <p:sldId id="331" r:id="rId22"/>
    <p:sldId id="482" r:id="rId23"/>
    <p:sldId id="483" r:id="rId24"/>
    <p:sldId id="284" r:id="rId25"/>
    <p:sldId id="285" r:id="rId26"/>
    <p:sldId id="287" r:id="rId27"/>
    <p:sldId id="288" r:id="rId28"/>
    <p:sldId id="289" r:id="rId29"/>
    <p:sldId id="290" r:id="rId30"/>
    <p:sldId id="291" r:id="rId31"/>
    <p:sldId id="292" r:id="rId32"/>
    <p:sldId id="334" r:id="rId33"/>
    <p:sldId id="293" r:id="rId34"/>
    <p:sldId id="294" r:id="rId35"/>
    <p:sldId id="295" r:id="rId36"/>
    <p:sldId id="297" r:id="rId37"/>
    <p:sldId id="298" r:id="rId38"/>
    <p:sldId id="299" r:id="rId39"/>
    <p:sldId id="300" r:id="rId40"/>
    <p:sldId id="301" r:id="rId41"/>
    <p:sldId id="302" r:id="rId42"/>
    <p:sldId id="303" r:id="rId43"/>
    <p:sldId id="304" r:id="rId44"/>
    <p:sldId id="305" r:id="rId45"/>
    <p:sldId id="454" r:id="rId46"/>
    <p:sldId id="306" r:id="rId47"/>
    <p:sldId id="307" r:id="rId48"/>
    <p:sldId id="308" r:id="rId49"/>
    <p:sldId id="309" r:id="rId50"/>
    <p:sldId id="310" r:id="rId51"/>
    <p:sldId id="389" r:id="rId52"/>
    <p:sldId id="314" r:id="rId53"/>
    <p:sldId id="315" r:id="rId54"/>
    <p:sldId id="457" r:id="rId55"/>
    <p:sldId id="456" r:id="rId56"/>
    <p:sldId id="455" r:id="rId57"/>
    <p:sldId id="320" r:id="rId58"/>
    <p:sldId id="321" r:id="rId59"/>
    <p:sldId id="258"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80618" autoAdjust="0"/>
  </p:normalViewPr>
  <p:slideViewPr>
    <p:cSldViewPr snapToGrid="0">
      <p:cViewPr varScale="1">
        <p:scale>
          <a:sx n="87" d="100"/>
          <a:sy n="87" d="100"/>
        </p:scale>
        <p:origin x="25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gondek:Documents:bluej-performance-compact.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1114802727988706E-2"/>
          <c:y val="1.8828386409415601E-2"/>
          <c:w val="0.87507101822042799"/>
          <c:h val="0.85676860714828995"/>
        </c:manualLayout>
      </c:layout>
      <c:scatterChart>
        <c:scatterStyle val="smoothMarker"/>
        <c:varyColors val="0"/>
        <c:ser>
          <c:idx val="1"/>
          <c:order val="0"/>
          <c:tx>
            <c:v>Winners Cloud</c:v>
          </c:tx>
          <c:spPr>
            <a:ln>
              <a:noFill/>
            </a:ln>
          </c:spPr>
          <c:marker>
            <c:symbol val="diamond"/>
            <c:size val="4"/>
            <c:spPr>
              <a:solidFill>
                <a:schemeClr val="accent5">
                  <a:lumMod val="75000"/>
                </a:schemeClr>
              </a:solidFill>
              <a:ln>
                <a:solidFill>
                  <a:schemeClr val="accent5">
                    <a:lumMod val="75000"/>
                  </a:schemeClr>
                </a:solidFill>
              </a:ln>
            </c:spPr>
          </c:marker>
          <c:xVal>
            <c:numRef>
              <c:f>WinnersCloud!$G$53:$G$1948</c:f>
              <c:numCache>
                <c:formatCode>General</c:formatCode>
                <c:ptCount val="1896"/>
                <c:pt idx="0">
                  <c:v>0.57685512818151496</c:v>
                </c:pt>
                <c:pt idx="1">
                  <c:v>0.54798601857745699</c:v>
                </c:pt>
                <c:pt idx="2">
                  <c:v>0.48526049652020398</c:v>
                </c:pt>
                <c:pt idx="3">
                  <c:v>0.497560404125867</c:v>
                </c:pt>
                <c:pt idx="4">
                  <c:v>0.48190665936238802</c:v>
                </c:pt>
                <c:pt idx="5">
                  <c:v>0.46734435867893798</c:v>
                </c:pt>
                <c:pt idx="6">
                  <c:v>0.45129041133497</c:v>
                </c:pt>
                <c:pt idx="7">
                  <c:v>0.467728653280577</c:v>
                </c:pt>
                <c:pt idx="8">
                  <c:v>0.43066887464746001</c:v>
                </c:pt>
                <c:pt idx="9">
                  <c:v>0.43431243375401801</c:v>
                </c:pt>
                <c:pt idx="10">
                  <c:v>0.420532516600645</c:v>
                </c:pt>
                <c:pt idx="11">
                  <c:v>0.40133745269147802</c:v>
                </c:pt>
                <c:pt idx="12">
                  <c:v>0.37284286938349298</c:v>
                </c:pt>
                <c:pt idx="13">
                  <c:v>0.38647159089796002</c:v>
                </c:pt>
                <c:pt idx="14">
                  <c:v>0.347109864177159</c:v>
                </c:pt>
                <c:pt idx="15">
                  <c:v>0.33826762096937601</c:v>
                </c:pt>
                <c:pt idx="16">
                  <c:v>0.26423983578332499</c:v>
                </c:pt>
                <c:pt idx="17">
                  <c:v>0.64311002557474295</c:v>
                </c:pt>
                <c:pt idx="18">
                  <c:v>0.63116952199702403</c:v>
                </c:pt>
                <c:pt idx="19">
                  <c:v>0.63224684691932498</c:v>
                </c:pt>
                <c:pt idx="20">
                  <c:v>0.60881827851219805</c:v>
                </c:pt>
                <c:pt idx="21">
                  <c:v>0.57341579287979605</c:v>
                </c:pt>
                <c:pt idx="22">
                  <c:v>0.51661179431665805</c:v>
                </c:pt>
                <c:pt idx="23">
                  <c:v>0.50274608447053704</c:v>
                </c:pt>
                <c:pt idx="24">
                  <c:v>0.51667510919429305</c:v>
                </c:pt>
                <c:pt idx="25">
                  <c:v>0.51659353971979605</c:v>
                </c:pt>
                <c:pt idx="26">
                  <c:v>0.47959942354361301</c:v>
                </c:pt>
                <c:pt idx="27">
                  <c:v>0.421521725574655</c:v>
                </c:pt>
                <c:pt idx="28">
                  <c:v>0.378424546789352</c:v>
                </c:pt>
                <c:pt idx="29">
                  <c:v>0.33252304455609999</c:v>
                </c:pt>
                <c:pt idx="30">
                  <c:v>0.32502649311769199</c:v>
                </c:pt>
                <c:pt idx="31">
                  <c:v>0.302808878002777</c:v>
                </c:pt>
                <c:pt idx="32">
                  <c:v>0.286034182504736</c:v>
                </c:pt>
                <c:pt idx="33">
                  <c:v>0.31159441166485202</c:v>
                </c:pt>
                <c:pt idx="34">
                  <c:v>0.63160976036277805</c:v>
                </c:pt>
                <c:pt idx="35">
                  <c:v>0.63383756219392295</c:v>
                </c:pt>
                <c:pt idx="36">
                  <c:v>0.58023440965534001</c:v>
                </c:pt>
                <c:pt idx="37">
                  <c:v>0.57209460961562497</c:v>
                </c:pt>
                <c:pt idx="38">
                  <c:v>0.53008850084167602</c:v>
                </c:pt>
                <c:pt idx="39">
                  <c:v>0.50317682958992804</c:v>
                </c:pt>
                <c:pt idx="40">
                  <c:v>0.48562226359792099</c:v>
                </c:pt>
                <c:pt idx="41">
                  <c:v>0.43604755941287299</c:v>
                </c:pt>
                <c:pt idx="42">
                  <c:v>0.44804477916979102</c:v>
                </c:pt>
                <c:pt idx="43">
                  <c:v>0.42940901374850898</c:v>
                </c:pt>
                <c:pt idx="44">
                  <c:v>0.33406915811813598</c:v>
                </c:pt>
                <c:pt idx="45">
                  <c:v>0.57619439457566002</c:v>
                </c:pt>
                <c:pt idx="46">
                  <c:v>0.45282576358641002</c:v>
                </c:pt>
                <c:pt idx="47">
                  <c:v>0.39964988830449899</c:v>
                </c:pt>
                <c:pt idx="48">
                  <c:v>0.406626428337236</c:v>
                </c:pt>
                <c:pt idx="49">
                  <c:v>0.373470460421988</c:v>
                </c:pt>
                <c:pt idx="50">
                  <c:v>0.352268368350447</c:v>
                </c:pt>
                <c:pt idx="51">
                  <c:v>0.32141706781823398</c:v>
                </c:pt>
                <c:pt idx="52">
                  <c:v>0.283211856071866</c:v>
                </c:pt>
                <c:pt idx="53">
                  <c:v>0.29321399823100402</c:v>
                </c:pt>
                <c:pt idx="54">
                  <c:v>0.604647561862942</c:v>
                </c:pt>
                <c:pt idx="55">
                  <c:v>0.50104354338121004</c:v>
                </c:pt>
                <c:pt idx="56">
                  <c:v>0.50767132234182699</c:v>
                </c:pt>
                <c:pt idx="57">
                  <c:v>0.46063492101391601</c:v>
                </c:pt>
                <c:pt idx="58">
                  <c:v>0.46821727827103998</c:v>
                </c:pt>
                <c:pt idx="59">
                  <c:v>0.399106187619088</c:v>
                </c:pt>
                <c:pt idx="60">
                  <c:v>0.37239269097537098</c:v>
                </c:pt>
                <c:pt idx="61">
                  <c:v>0.330546568687135</c:v>
                </c:pt>
                <c:pt idx="62">
                  <c:v>0.53937244754665603</c:v>
                </c:pt>
                <c:pt idx="63">
                  <c:v>0.51884056326637695</c:v>
                </c:pt>
                <c:pt idx="64">
                  <c:v>0.52792957475193303</c:v>
                </c:pt>
                <c:pt idx="65">
                  <c:v>0.448150046077397</c:v>
                </c:pt>
                <c:pt idx="66">
                  <c:v>0.436628295945856</c:v>
                </c:pt>
                <c:pt idx="67">
                  <c:v>0.463976458986326</c:v>
                </c:pt>
                <c:pt idx="68">
                  <c:v>0.38700794697910501</c:v>
                </c:pt>
                <c:pt idx="69">
                  <c:v>0.37828123901941002</c:v>
                </c:pt>
                <c:pt idx="70">
                  <c:v>0.59226871116380697</c:v>
                </c:pt>
                <c:pt idx="71">
                  <c:v>0.55060202495937105</c:v>
                </c:pt>
                <c:pt idx="72">
                  <c:v>0.51866008817353804</c:v>
                </c:pt>
                <c:pt idx="73">
                  <c:v>0.49426873963321599</c:v>
                </c:pt>
                <c:pt idx="74">
                  <c:v>0.44044246392866299</c:v>
                </c:pt>
                <c:pt idx="75">
                  <c:v>0.41248144735019199</c:v>
                </c:pt>
                <c:pt idx="76">
                  <c:v>0.411270144420193</c:v>
                </c:pt>
                <c:pt idx="77">
                  <c:v>0.314673321006951</c:v>
                </c:pt>
                <c:pt idx="78">
                  <c:v>0.549745713985063</c:v>
                </c:pt>
                <c:pt idx="79">
                  <c:v>0.53747086811995304</c:v>
                </c:pt>
                <c:pt idx="80">
                  <c:v>0.52237070143292197</c:v>
                </c:pt>
                <c:pt idx="81">
                  <c:v>0.50094071374237403</c:v>
                </c:pt>
                <c:pt idx="82">
                  <c:v>0.47511872586089898</c:v>
                </c:pt>
                <c:pt idx="83">
                  <c:v>0.40714035153589101</c:v>
                </c:pt>
                <c:pt idx="84">
                  <c:v>0.37667289606063997</c:v>
                </c:pt>
                <c:pt idx="85">
                  <c:v>0.29821520395687301</c:v>
                </c:pt>
                <c:pt idx="86">
                  <c:v>0.57525643811258398</c:v>
                </c:pt>
                <c:pt idx="87">
                  <c:v>0.56366527336472105</c:v>
                </c:pt>
                <c:pt idx="88">
                  <c:v>0.56692624338019204</c:v>
                </c:pt>
                <c:pt idx="89">
                  <c:v>0.49904849269253698</c:v>
                </c:pt>
                <c:pt idx="90">
                  <c:v>0.46933400627978</c:v>
                </c:pt>
                <c:pt idx="91">
                  <c:v>0.48190119260745101</c:v>
                </c:pt>
                <c:pt idx="92">
                  <c:v>0.37139987725958901</c:v>
                </c:pt>
                <c:pt idx="93">
                  <c:v>0.59409807925607605</c:v>
                </c:pt>
                <c:pt idx="94">
                  <c:v>0.51118136431975503</c:v>
                </c:pt>
                <c:pt idx="95">
                  <c:v>0.488806422741767</c:v>
                </c:pt>
                <c:pt idx="96">
                  <c:v>0.47599452371117001</c:v>
                </c:pt>
                <c:pt idx="97">
                  <c:v>0.462125367381306</c:v>
                </c:pt>
                <c:pt idx="98">
                  <c:v>0.40373288660867801</c:v>
                </c:pt>
                <c:pt idx="99">
                  <c:v>0.34261368780672502</c:v>
                </c:pt>
                <c:pt idx="100">
                  <c:v>0.51689540724169802</c:v>
                </c:pt>
                <c:pt idx="101">
                  <c:v>0.52481709811029797</c:v>
                </c:pt>
                <c:pt idx="102">
                  <c:v>0.48817060295048098</c:v>
                </c:pt>
                <c:pt idx="103">
                  <c:v>0.453432074076009</c:v>
                </c:pt>
                <c:pt idx="104">
                  <c:v>0.43902746168689699</c:v>
                </c:pt>
                <c:pt idx="105">
                  <c:v>0.41127433935007002</c:v>
                </c:pt>
                <c:pt idx="106">
                  <c:v>0.32177568215657598</c:v>
                </c:pt>
                <c:pt idx="107">
                  <c:v>0.67628692637766097</c:v>
                </c:pt>
                <c:pt idx="108">
                  <c:v>0.56697365172342995</c:v>
                </c:pt>
                <c:pt idx="109">
                  <c:v>0.58147376129320405</c:v>
                </c:pt>
                <c:pt idx="110">
                  <c:v>0.55095119637964796</c:v>
                </c:pt>
                <c:pt idx="111">
                  <c:v>0.54582140020363701</c:v>
                </c:pt>
                <c:pt idx="112">
                  <c:v>0.301546666878169</c:v>
                </c:pt>
                <c:pt idx="113">
                  <c:v>0.26468994782370903</c:v>
                </c:pt>
                <c:pt idx="114">
                  <c:v>0.614542672736752</c:v>
                </c:pt>
                <c:pt idx="115">
                  <c:v>0.51763121159351799</c:v>
                </c:pt>
                <c:pt idx="116">
                  <c:v>0.505976115937254</c:v>
                </c:pt>
                <c:pt idx="117">
                  <c:v>0.43134371313651099</c:v>
                </c:pt>
                <c:pt idx="118">
                  <c:v>0.423541557119745</c:v>
                </c:pt>
                <c:pt idx="119">
                  <c:v>0.43627752987630602</c:v>
                </c:pt>
                <c:pt idx="120">
                  <c:v>0.42792225421632801</c:v>
                </c:pt>
                <c:pt idx="121">
                  <c:v>0.54204813209562497</c:v>
                </c:pt>
                <c:pt idx="122">
                  <c:v>0.49667791104682102</c:v>
                </c:pt>
                <c:pt idx="123">
                  <c:v>0.475765931102624</c:v>
                </c:pt>
                <c:pt idx="124">
                  <c:v>0.45675520361812899</c:v>
                </c:pt>
                <c:pt idx="125">
                  <c:v>0.41196408623196801</c:v>
                </c:pt>
                <c:pt idx="126">
                  <c:v>0.32447749211850802</c:v>
                </c:pt>
                <c:pt idx="127">
                  <c:v>0.32541127974994999</c:v>
                </c:pt>
                <c:pt idx="128">
                  <c:v>0.58316458520731995</c:v>
                </c:pt>
                <c:pt idx="129">
                  <c:v>0.48613718568904402</c:v>
                </c:pt>
                <c:pt idx="130">
                  <c:v>0.40577045810939999</c:v>
                </c:pt>
                <c:pt idx="131">
                  <c:v>0.383736143589194</c:v>
                </c:pt>
                <c:pt idx="132">
                  <c:v>0.38389864211228403</c:v>
                </c:pt>
                <c:pt idx="133">
                  <c:v>0.29980061735143398</c:v>
                </c:pt>
                <c:pt idx="134">
                  <c:v>0.49370932909041598</c:v>
                </c:pt>
                <c:pt idx="135">
                  <c:v>0.48584572855756902</c:v>
                </c:pt>
                <c:pt idx="136">
                  <c:v>0.46438146629048399</c:v>
                </c:pt>
                <c:pt idx="137">
                  <c:v>0.43998018586863202</c:v>
                </c:pt>
                <c:pt idx="138">
                  <c:v>0.43348356462367998</c:v>
                </c:pt>
                <c:pt idx="139">
                  <c:v>0.41803069763954598</c:v>
                </c:pt>
                <c:pt idx="140">
                  <c:v>0.54443164339769301</c:v>
                </c:pt>
                <c:pt idx="141">
                  <c:v>0.48053072162027999</c:v>
                </c:pt>
                <c:pt idx="142">
                  <c:v>0.43686214005575003</c:v>
                </c:pt>
                <c:pt idx="143">
                  <c:v>0.430301063049152</c:v>
                </c:pt>
                <c:pt idx="144">
                  <c:v>0.363705661969976</c:v>
                </c:pt>
                <c:pt idx="145">
                  <c:v>0.379084864990125</c:v>
                </c:pt>
                <c:pt idx="146">
                  <c:v>0.65936078888632699</c:v>
                </c:pt>
                <c:pt idx="147">
                  <c:v>0.57915418477476399</c:v>
                </c:pt>
                <c:pt idx="148">
                  <c:v>0.56407319865094896</c:v>
                </c:pt>
                <c:pt idx="149">
                  <c:v>0.51662107374951804</c:v>
                </c:pt>
                <c:pt idx="150">
                  <c:v>0.54882271065655996</c:v>
                </c:pt>
                <c:pt idx="151">
                  <c:v>0.415452601522662</c:v>
                </c:pt>
                <c:pt idx="152">
                  <c:v>0.52399314183190604</c:v>
                </c:pt>
                <c:pt idx="153">
                  <c:v>0.49974240907094503</c:v>
                </c:pt>
                <c:pt idx="154">
                  <c:v>0.46686709601267701</c:v>
                </c:pt>
                <c:pt idx="155">
                  <c:v>0.46919671320747203</c:v>
                </c:pt>
                <c:pt idx="156">
                  <c:v>0.425048311547774</c:v>
                </c:pt>
                <c:pt idx="157">
                  <c:v>0.386332867963946</c:v>
                </c:pt>
                <c:pt idx="158">
                  <c:v>0.66908524415082704</c:v>
                </c:pt>
                <c:pt idx="159">
                  <c:v>0.514532745039879</c:v>
                </c:pt>
                <c:pt idx="160">
                  <c:v>0.40190020440714802</c:v>
                </c:pt>
                <c:pt idx="161">
                  <c:v>0.39620343888392101</c:v>
                </c:pt>
                <c:pt idx="162">
                  <c:v>0.365476234661404</c:v>
                </c:pt>
                <c:pt idx="163">
                  <c:v>0.21265814015530199</c:v>
                </c:pt>
                <c:pt idx="164">
                  <c:v>0.66882316236120098</c:v>
                </c:pt>
                <c:pt idx="165">
                  <c:v>0.47276247288905898</c:v>
                </c:pt>
                <c:pt idx="166">
                  <c:v>0.46796312470757601</c:v>
                </c:pt>
                <c:pt idx="167">
                  <c:v>0.45461318382153898</c:v>
                </c:pt>
                <c:pt idx="168">
                  <c:v>0.43852185494943502</c:v>
                </c:pt>
                <c:pt idx="169">
                  <c:v>0.39749630619021797</c:v>
                </c:pt>
                <c:pt idx="170">
                  <c:v>0.50461882640742395</c:v>
                </c:pt>
                <c:pt idx="171">
                  <c:v>0.47560110135268902</c:v>
                </c:pt>
                <c:pt idx="172">
                  <c:v>0.43221246478589498</c:v>
                </c:pt>
                <c:pt idx="173">
                  <c:v>0.413003513217921</c:v>
                </c:pt>
                <c:pt idx="174">
                  <c:v>0.41462243814487498</c:v>
                </c:pt>
                <c:pt idx="175">
                  <c:v>0.28866822958654698</c:v>
                </c:pt>
                <c:pt idx="176">
                  <c:v>0.63508179813415699</c:v>
                </c:pt>
                <c:pt idx="177">
                  <c:v>0.56846189970681604</c:v>
                </c:pt>
                <c:pt idx="178">
                  <c:v>0.52584536527913905</c:v>
                </c:pt>
                <c:pt idx="179">
                  <c:v>0.51002006807997502</c:v>
                </c:pt>
                <c:pt idx="180">
                  <c:v>0.46669528620844097</c:v>
                </c:pt>
                <c:pt idx="181">
                  <c:v>0.41452531982257301</c:v>
                </c:pt>
                <c:pt idx="182">
                  <c:v>0.58846762293840604</c:v>
                </c:pt>
                <c:pt idx="183">
                  <c:v>0.53455734316288595</c:v>
                </c:pt>
                <c:pt idx="184">
                  <c:v>0.51654311619691695</c:v>
                </c:pt>
                <c:pt idx="185">
                  <c:v>0.48386346818700499</c:v>
                </c:pt>
                <c:pt idx="186">
                  <c:v>0.326567000800836</c:v>
                </c:pt>
                <c:pt idx="187">
                  <c:v>0.28463638828834498</c:v>
                </c:pt>
                <c:pt idx="188">
                  <c:v>0.69375233893751098</c:v>
                </c:pt>
                <c:pt idx="189">
                  <c:v>0.60170280761536599</c:v>
                </c:pt>
                <c:pt idx="190">
                  <c:v>0.60314945365640904</c:v>
                </c:pt>
                <c:pt idx="191">
                  <c:v>0.484725076970354</c:v>
                </c:pt>
                <c:pt idx="192">
                  <c:v>0.46503202671184202</c:v>
                </c:pt>
                <c:pt idx="193">
                  <c:v>0.49649529007313398</c:v>
                </c:pt>
                <c:pt idx="194">
                  <c:v>0.44930962165473198</c:v>
                </c:pt>
                <c:pt idx="195">
                  <c:v>0.434447637005899</c:v>
                </c:pt>
                <c:pt idx="196">
                  <c:v>0.42593336311388602</c:v>
                </c:pt>
                <c:pt idx="197">
                  <c:v>0.43492871655829302</c:v>
                </c:pt>
                <c:pt idx="198">
                  <c:v>0.424583901421003</c:v>
                </c:pt>
                <c:pt idx="199">
                  <c:v>0.394114558841347</c:v>
                </c:pt>
                <c:pt idx="200">
                  <c:v>0.70175937184908799</c:v>
                </c:pt>
                <c:pt idx="201">
                  <c:v>0.59883456631604604</c:v>
                </c:pt>
                <c:pt idx="202">
                  <c:v>0.60347118229381502</c:v>
                </c:pt>
                <c:pt idx="203">
                  <c:v>0.498244175055509</c:v>
                </c:pt>
                <c:pt idx="204">
                  <c:v>0.38048059790836097</c:v>
                </c:pt>
                <c:pt idx="205">
                  <c:v>0.39423996922003701</c:v>
                </c:pt>
                <c:pt idx="206">
                  <c:v>0.49614563646201498</c:v>
                </c:pt>
                <c:pt idx="207">
                  <c:v>0.47340415501958799</c:v>
                </c:pt>
                <c:pt idx="208">
                  <c:v>0.41027637752767598</c:v>
                </c:pt>
                <c:pt idx="209">
                  <c:v>0.36712676837563402</c:v>
                </c:pt>
                <c:pt idx="210">
                  <c:v>0.37742960063789399</c:v>
                </c:pt>
                <c:pt idx="211">
                  <c:v>0.336756428024309</c:v>
                </c:pt>
                <c:pt idx="212">
                  <c:v>0.52399711940704097</c:v>
                </c:pt>
                <c:pt idx="213">
                  <c:v>0.47206770124804598</c:v>
                </c:pt>
                <c:pt idx="214">
                  <c:v>0.44179193696789298</c:v>
                </c:pt>
                <c:pt idx="215">
                  <c:v>0.43742235198461299</c:v>
                </c:pt>
                <c:pt idx="216">
                  <c:v>0.42661982288905598</c:v>
                </c:pt>
                <c:pt idx="217">
                  <c:v>0.316160942614508</c:v>
                </c:pt>
                <c:pt idx="218">
                  <c:v>0.43499704233541697</c:v>
                </c:pt>
                <c:pt idx="219">
                  <c:v>0.44140395420573397</c:v>
                </c:pt>
                <c:pt idx="220">
                  <c:v>0.38040133835497197</c:v>
                </c:pt>
                <c:pt idx="221">
                  <c:v>0.38511534106542999</c:v>
                </c:pt>
                <c:pt idx="222">
                  <c:v>0.36220099166527198</c:v>
                </c:pt>
                <c:pt idx="223">
                  <c:v>0.32842559700424101</c:v>
                </c:pt>
                <c:pt idx="224">
                  <c:v>0.65086312399275703</c:v>
                </c:pt>
                <c:pt idx="225">
                  <c:v>0.54791323629425204</c:v>
                </c:pt>
                <c:pt idx="226">
                  <c:v>0.513740870368944</c:v>
                </c:pt>
                <c:pt idx="227">
                  <c:v>0.48803584308508002</c:v>
                </c:pt>
                <c:pt idx="228">
                  <c:v>0.45221094190105698</c:v>
                </c:pt>
                <c:pt idx="229">
                  <c:v>0.43984361050023801</c:v>
                </c:pt>
                <c:pt idx="230">
                  <c:v>0.422209640114316</c:v>
                </c:pt>
                <c:pt idx="231">
                  <c:v>0.36901243997504601</c:v>
                </c:pt>
                <c:pt idx="232">
                  <c:v>0.353866914061085</c:v>
                </c:pt>
                <c:pt idx="233">
                  <c:v>0.35912851613833502</c:v>
                </c:pt>
                <c:pt idx="234">
                  <c:v>0.43866282927393002</c:v>
                </c:pt>
                <c:pt idx="235">
                  <c:v>0.44297157044841701</c:v>
                </c:pt>
                <c:pt idx="236">
                  <c:v>0.42713021394390199</c:v>
                </c:pt>
                <c:pt idx="237">
                  <c:v>0.41690234302517598</c:v>
                </c:pt>
                <c:pt idx="238">
                  <c:v>0.38991499201808899</c:v>
                </c:pt>
                <c:pt idx="239">
                  <c:v>0.46507897684291899</c:v>
                </c:pt>
                <c:pt idx="240">
                  <c:v>0.43428386723149298</c:v>
                </c:pt>
                <c:pt idx="241">
                  <c:v>0.44583318462270599</c:v>
                </c:pt>
                <c:pt idx="242">
                  <c:v>0.43058698582865002</c:v>
                </c:pt>
                <c:pt idx="243">
                  <c:v>0.306211011152349</c:v>
                </c:pt>
                <c:pt idx="244">
                  <c:v>0.51406954958975704</c:v>
                </c:pt>
                <c:pt idx="245">
                  <c:v>0.41607490228482402</c:v>
                </c:pt>
                <c:pt idx="246">
                  <c:v>0.36491220469007501</c:v>
                </c:pt>
                <c:pt idx="247">
                  <c:v>0.36937695342877702</c:v>
                </c:pt>
                <c:pt idx="248">
                  <c:v>0.31336704380953401</c:v>
                </c:pt>
                <c:pt idx="249">
                  <c:v>0.53147172334420001</c:v>
                </c:pt>
                <c:pt idx="250">
                  <c:v>0.47093560188400602</c:v>
                </c:pt>
                <c:pt idx="251">
                  <c:v>0.37355086699240703</c:v>
                </c:pt>
                <c:pt idx="252">
                  <c:v>0.38360045153296102</c:v>
                </c:pt>
                <c:pt idx="253">
                  <c:v>0.31528203744059302</c:v>
                </c:pt>
                <c:pt idx="254">
                  <c:v>0.41829417221363602</c:v>
                </c:pt>
                <c:pt idx="255">
                  <c:v>0.41513697989878301</c:v>
                </c:pt>
                <c:pt idx="256">
                  <c:v>0.37403245772045401</c:v>
                </c:pt>
                <c:pt idx="257">
                  <c:v>0.384160550929531</c:v>
                </c:pt>
                <c:pt idx="258">
                  <c:v>0.33191393964156701</c:v>
                </c:pt>
                <c:pt idx="259">
                  <c:v>0.45294734190239</c:v>
                </c:pt>
                <c:pt idx="260">
                  <c:v>0.38558225690711301</c:v>
                </c:pt>
                <c:pt idx="261">
                  <c:v>0.30646814423871499</c:v>
                </c:pt>
                <c:pt idx="262">
                  <c:v>0.28181316331399497</c:v>
                </c:pt>
                <c:pt idx="263">
                  <c:v>0.259281232315687</c:v>
                </c:pt>
                <c:pt idx="264">
                  <c:v>0.483754044223424</c:v>
                </c:pt>
                <c:pt idx="265">
                  <c:v>0.51247387274565004</c:v>
                </c:pt>
                <c:pt idx="266">
                  <c:v>0.47210018910721702</c:v>
                </c:pt>
                <c:pt idx="267">
                  <c:v>0.46579398012360801</c:v>
                </c:pt>
                <c:pt idx="268">
                  <c:v>0.37202975447903502</c:v>
                </c:pt>
                <c:pt idx="269">
                  <c:v>0.56918807870849897</c:v>
                </c:pt>
                <c:pt idx="270">
                  <c:v>0.54315224709064702</c:v>
                </c:pt>
                <c:pt idx="271">
                  <c:v>0.500101378717418</c:v>
                </c:pt>
                <c:pt idx="272">
                  <c:v>0.513368348182488</c:v>
                </c:pt>
                <c:pt idx="273">
                  <c:v>0.50289930636590097</c:v>
                </c:pt>
                <c:pt idx="274">
                  <c:v>0.55438785355077802</c:v>
                </c:pt>
                <c:pt idx="275">
                  <c:v>0.499007188993349</c:v>
                </c:pt>
                <c:pt idx="276">
                  <c:v>0.44938801573618697</c:v>
                </c:pt>
                <c:pt idx="277">
                  <c:v>0.41370633070827401</c:v>
                </c:pt>
                <c:pt idx="278">
                  <c:v>0.415815615997496</c:v>
                </c:pt>
                <c:pt idx="279">
                  <c:v>0.59221816322794196</c:v>
                </c:pt>
                <c:pt idx="280">
                  <c:v>0.48838548641269303</c:v>
                </c:pt>
                <c:pt idx="281">
                  <c:v>0.40996377197608602</c:v>
                </c:pt>
                <c:pt idx="282">
                  <c:v>0.39891301007022201</c:v>
                </c:pt>
                <c:pt idx="283">
                  <c:v>0.38257068601238198</c:v>
                </c:pt>
                <c:pt idx="284">
                  <c:v>0.39494804871188499</c:v>
                </c:pt>
                <c:pt idx="285">
                  <c:v>0.36871677477243198</c:v>
                </c:pt>
                <c:pt idx="286">
                  <c:v>0.37247056799924499</c:v>
                </c:pt>
                <c:pt idx="287">
                  <c:v>0.31120729038496803</c:v>
                </c:pt>
                <c:pt idx="288">
                  <c:v>0.315450097507252</c:v>
                </c:pt>
                <c:pt idx="289">
                  <c:v>0.57834704917747404</c:v>
                </c:pt>
                <c:pt idx="290">
                  <c:v>0.53313864048745996</c:v>
                </c:pt>
                <c:pt idx="291">
                  <c:v>0.48129785150341398</c:v>
                </c:pt>
                <c:pt idx="292">
                  <c:v>0.373832515171449</c:v>
                </c:pt>
                <c:pt idx="293">
                  <c:v>0.304325330811345</c:v>
                </c:pt>
                <c:pt idx="294">
                  <c:v>0.59712636632874905</c:v>
                </c:pt>
                <c:pt idx="295">
                  <c:v>0.54197191037675196</c:v>
                </c:pt>
                <c:pt idx="296">
                  <c:v>0.44712615400977501</c:v>
                </c:pt>
                <c:pt idx="297">
                  <c:v>0.32836547655383902</c:v>
                </c:pt>
                <c:pt idx="298">
                  <c:v>0.28874086207771099</c:v>
                </c:pt>
                <c:pt idx="299">
                  <c:v>0.54612756256523398</c:v>
                </c:pt>
                <c:pt idx="300">
                  <c:v>0.52009862832655096</c:v>
                </c:pt>
                <c:pt idx="301">
                  <c:v>0.46571917882257302</c:v>
                </c:pt>
                <c:pt idx="302">
                  <c:v>0.48316389652854103</c:v>
                </c:pt>
                <c:pt idx="303">
                  <c:v>0.42446661630559401</c:v>
                </c:pt>
                <c:pt idx="304">
                  <c:v>0.48988981305723101</c:v>
                </c:pt>
                <c:pt idx="305">
                  <c:v>0.39830179385645198</c:v>
                </c:pt>
                <c:pt idx="306">
                  <c:v>0.39385838442641302</c:v>
                </c:pt>
                <c:pt idx="307">
                  <c:v>0.38570244804640502</c:v>
                </c:pt>
                <c:pt idx="308">
                  <c:v>0.34016456138651402</c:v>
                </c:pt>
                <c:pt idx="309">
                  <c:v>0.52569727838175095</c:v>
                </c:pt>
                <c:pt idx="310">
                  <c:v>0.48119054315556198</c:v>
                </c:pt>
                <c:pt idx="311">
                  <c:v>0.42027183806489998</c:v>
                </c:pt>
                <c:pt idx="312">
                  <c:v>0.36791253513392302</c:v>
                </c:pt>
                <c:pt idx="313">
                  <c:v>0.334740734207219</c:v>
                </c:pt>
                <c:pt idx="314">
                  <c:v>0.60785499999463299</c:v>
                </c:pt>
                <c:pt idx="315">
                  <c:v>0.465986235076773</c:v>
                </c:pt>
                <c:pt idx="316">
                  <c:v>0.38343684730444499</c:v>
                </c:pt>
                <c:pt idx="317">
                  <c:v>0.39195190262812402</c:v>
                </c:pt>
                <c:pt idx="318">
                  <c:v>0.37612929248503002</c:v>
                </c:pt>
                <c:pt idx="319">
                  <c:v>0.42527477436811101</c:v>
                </c:pt>
                <c:pt idx="320">
                  <c:v>0.432668131538825</c:v>
                </c:pt>
                <c:pt idx="321">
                  <c:v>0.40473055267095298</c:v>
                </c:pt>
                <c:pt idx="322">
                  <c:v>0.38368332796975402</c:v>
                </c:pt>
                <c:pt idx="323">
                  <c:v>0.35822176476534301</c:v>
                </c:pt>
                <c:pt idx="324">
                  <c:v>0.46305481150721201</c:v>
                </c:pt>
                <c:pt idx="325">
                  <c:v>0.40625991336406098</c:v>
                </c:pt>
                <c:pt idx="326">
                  <c:v>0.365850228769113</c:v>
                </c:pt>
                <c:pt idx="327">
                  <c:v>0.36752375823398298</c:v>
                </c:pt>
                <c:pt idx="328">
                  <c:v>0.29424633166894598</c:v>
                </c:pt>
                <c:pt idx="329">
                  <c:v>0.59390950418251198</c:v>
                </c:pt>
                <c:pt idx="330">
                  <c:v>0.55626242227106604</c:v>
                </c:pt>
                <c:pt idx="331">
                  <c:v>0.52671058458144104</c:v>
                </c:pt>
                <c:pt idx="332">
                  <c:v>0.52303725949523905</c:v>
                </c:pt>
                <c:pt idx="333">
                  <c:v>0.492410220939488</c:v>
                </c:pt>
                <c:pt idx="334">
                  <c:v>0.49622672633852699</c:v>
                </c:pt>
                <c:pt idx="335">
                  <c:v>0.474740168937963</c:v>
                </c:pt>
                <c:pt idx="336">
                  <c:v>0.48962937199084799</c:v>
                </c:pt>
                <c:pt idx="337">
                  <c:v>0.43114821272218201</c:v>
                </c:pt>
                <c:pt idx="338">
                  <c:v>0.39123639161650298</c:v>
                </c:pt>
                <c:pt idx="339">
                  <c:v>0.43025497587740202</c:v>
                </c:pt>
                <c:pt idx="340">
                  <c:v>0.397751935767932</c:v>
                </c:pt>
                <c:pt idx="341">
                  <c:v>0.42700233133682097</c:v>
                </c:pt>
                <c:pt idx="342">
                  <c:v>0.312242542892537</c:v>
                </c:pt>
                <c:pt idx="343">
                  <c:v>0.28832771695596898</c:v>
                </c:pt>
                <c:pt idx="344">
                  <c:v>0.44641608517348302</c:v>
                </c:pt>
                <c:pt idx="345">
                  <c:v>0.38220882245557702</c:v>
                </c:pt>
                <c:pt idx="346">
                  <c:v>0.358496547318718</c:v>
                </c:pt>
                <c:pt idx="347">
                  <c:v>0.35019320251623498</c:v>
                </c:pt>
                <c:pt idx="348">
                  <c:v>0.32935008092058998</c:v>
                </c:pt>
                <c:pt idx="349">
                  <c:v>0.48503838785401598</c:v>
                </c:pt>
                <c:pt idx="350">
                  <c:v>0.40951854820647898</c:v>
                </c:pt>
                <c:pt idx="351">
                  <c:v>0.34345519470775099</c:v>
                </c:pt>
                <c:pt idx="352">
                  <c:v>0.36445216097189198</c:v>
                </c:pt>
                <c:pt idx="353">
                  <c:v>0.31633459648458701</c:v>
                </c:pt>
                <c:pt idx="354">
                  <c:v>0.50201091202696302</c:v>
                </c:pt>
                <c:pt idx="355">
                  <c:v>0.41475068755258698</c:v>
                </c:pt>
                <c:pt idx="356">
                  <c:v>0.39841314316890403</c:v>
                </c:pt>
                <c:pt idx="357">
                  <c:v>0.39092204055609697</c:v>
                </c:pt>
                <c:pt idx="358">
                  <c:v>0.35968150987298497</c:v>
                </c:pt>
                <c:pt idx="359">
                  <c:v>0.41649191769250099</c:v>
                </c:pt>
                <c:pt idx="360">
                  <c:v>0.36521318046908302</c:v>
                </c:pt>
                <c:pt idx="361">
                  <c:v>0.31748478894591098</c:v>
                </c:pt>
                <c:pt idx="362">
                  <c:v>0.29677084334646198</c:v>
                </c:pt>
                <c:pt idx="363">
                  <c:v>0.491675242575075</c:v>
                </c:pt>
                <c:pt idx="364">
                  <c:v>0.466021376070275</c:v>
                </c:pt>
                <c:pt idx="365">
                  <c:v>0.38890750159444798</c:v>
                </c:pt>
                <c:pt idx="366">
                  <c:v>0.36812515567206899</c:v>
                </c:pt>
                <c:pt idx="367">
                  <c:v>0.65131882016376097</c:v>
                </c:pt>
                <c:pt idx="368">
                  <c:v>0.53636233690190205</c:v>
                </c:pt>
                <c:pt idx="369">
                  <c:v>0.56556135250943196</c:v>
                </c:pt>
                <c:pt idx="370">
                  <c:v>0.40199707690200698</c:v>
                </c:pt>
                <c:pt idx="371">
                  <c:v>0.47555299715522298</c:v>
                </c:pt>
                <c:pt idx="372">
                  <c:v>0.44351069668874699</c:v>
                </c:pt>
                <c:pt idx="373">
                  <c:v>0.334090823152007</c:v>
                </c:pt>
                <c:pt idx="374">
                  <c:v>0.29727551423614401</c:v>
                </c:pt>
                <c:pt idx="375">
                  <c:v>0.53375904714659395</c:v>
                </c:pt>
                <c:pt idx="376">
                  <c:v>0.438626828703785</c:v>
                </c:pt>
                <c:pt idx="377">
                  <c:v>0.44415821183788801</c:v>
                </c:pt>
                <c:pt idx="378">
                  <c:v>0.42946231581406902</c:v>
                </c:pt>
                <c:pt idx="379">
                  <c:v>0.43057741782054698</c:v>
                </c:pt>
                <c:pt idx="380">
                  <c:v>0.386630969748188</c:v>
                </c:pt>
                <c:pt idx="381">
                  <c:v>0.34659300930037801</c:v>
                </c:pt>
                <c:pt idx="382">
                  <c:v>0.31961720356182899</c:v>
                </c:pt>
                <c:pt idx="383">
                  <c:v>0.45393777766013998</c:v>
                </c:pt>
                <c:pt idx="384">
                  <c:v>0.42969643453346101</c:v>
                </c:pt>
                <c:pt idx="385">
                  <c:v>0.42561684226975199</c:v>
                </c:pt>
                <c:pt idx="386">
                  <c:v>0.336517729999249</c:v>
                </c:pt>
                <c:pt idx="387">
                  <c:v>0.43152740419428898</c:v>
                </c:pt>
                <c:pt idx="388">
                  <c:v>0.40996004054348301</c:v>
                </c:pt>
                <c:pt idx="389">
                  <c:v>0.322285257457397</c:v>
                </c:pt>
                <c:pt idx="390">
                  <c:v>0.322265756108017</c:v>
                </c:pt>
                <c:pt idx="391">
                  <c:v>0.51505540285011198</c:v>
                </c:pt>
                <c:pt idx="392">
                  <c:v>0.42878143004772001</c:v>
                </c:pt>
                <c:pt idx="393">
                  <c:v>0.41065358337547497</c:v>
                </c:pt>
                <c:pt idx="394">
                  <c:v>0.38128407142980703</c:v>
                </c:pt>
                <c:pt idx="395">
                  <c:v>0.50843197049838695</c:v>
                </c:pt>
                <c:pt idx="396">
                  <c:v>0.45137855827038098</c:v>
                </c:pt>
                <c:pt idx="397">
                  <c:v>0.44587783929192598</c:v>
                </c:pt>
                <c:pt idx="398">
                  <c:v>0.313049143051913</c:v>
                </c:pt>
                <c:pt idx="399">
                  <c:v>0.59734390442185903</c:v>
                </c:pt>
                <c:pt idx="400">
                  <c:v>0.55142529058751899</c:v>
                </c:pt>
                <c:pt idx="401">
                  <c:v>0.55465238206368705</c:v>
                </c:pt>
                <c:pt idx="402">
                  <c:v>0.53042499235890495</c:v>
                </c:pt>
                <c:pt idx="403">
                  <c:v>0.39881357558087899</c:v>
                </c:pt>
                <c:pt idx="404">
                  <c:v>0.39752031335927202</c:v>
                </c:pt>
                <c:pt idx="405">
                  <c:v>0.250628072666987</c:v>
                </c:pt>
                <c:pt idx="406">
                  <c:v>0.24069296685953301</c:v>
                </c:pt>
                <c:pt idx="407">
                  <c:v>0.51450975960960899</c:v>
                </c:pt>
                <c:pt idx="408">
                  <c:v>0.45675726851310799</c:v>
                </c:pt>
                <c:pt idx="409">
                  <c:v>0.444016479653769</c:v>
                </c:pt>
                <c:pt idx="410">
                  <c:v>0.407687333082078</c:v>
                </c:pt>
                <c:pt idx="411">
                  <c:v>0.52670415176812602</c:v>
                </c:pt>
                <c:pt idx="412">
                  <c:v>0.43098859109479098</c:v>
                </c:pt>
                <c:pt idx="413">
                  <c:v>0.43308575891192103</c:v>
                </c:pt>
                <c:pt idx="414">
                  <c:v>0.33014757982644899</c:v>
                </c:pt>
                <c:pt idx="415">
                  <c:v>0.51649214985484804</c:v>
                </c:pt>
                <c:pt idx="416">
                  <c:v>0.47335511263935498</c:v>
                </c:pt>
                <c:pt idx="417">
                  <c:v>0.49266941861223101</c:v>
                </c:pt>
                <c:pt idx="418">
                  <c:v>0.379875814362857</c:v>
                </c:pt>
                <c:pt idx="419">
                  <c:v>0.46837466391034199</c:v>
                </c:pt>
                <c:pt idx="420">
                  <c:v>0.44983401450037502</c:v>
                </c:pt>
                <c:pt idx="421">
                  <c:v>0.42086877263096201</c:v>
                </c:pt>
                <c:pt idx="422">
                  <c:v>0.31890801820792603</c:v>
                </c:pt>
                <c:pt idx="423">
                  <c:v>0.51677021995426897</c:v>
                </c:pt>
                <c:pt idx="424">
                  <c:v>0.44735506349195198</c:v>
                </c:pt>
                <c:pt idx="425">
                  <c:v>0.35375943376519903</c:v>
                </c:pt>
                <c:pt idx="426">
                  <c:v>0.336339480756773</c:v>
                </c:pt>
                <c:pt idx="427">
                  <c:v>0.482708601059255</c:v>
                </c:pt>
                <c:pt idx="428">
                  <c:v>0.39987513818894999</c:v>
                </c:pt>
                <c:pt idx="429">
                  <c:v>0.37627377500616599</c:v>
                </c:pt>
                <c:pt idx="430">
                  <c:v>0.31557917192596102</c:v>
                </c:pt>
                <c:pt idx="431">
                  <c:v>0.44087106230308798</c:v>
                </c:pt>
                <c:pt idx="432">
                  <c:v>0.36566017961946001</c:v>
                </c:pt>
                <c:pt idx="433">
                  <c:v>0.34010734556974198</c:v>
                </c:pt>
                <c:pt idx="434">
                  <c:v>0.30008211876296298</c:v>
                </c:pt>
                <c:pt idx="435">
                  <c:v>0.52640120796145295</c:v>
                </c:pt>
                <c:pt idx="436">
                  <c:v>0.50350460809535402</c:v>
                </c:pt>
                <c:pt idx="437">
                  <c:v>0.46898198510665301</c:v>
                </c:pt>
                <c:pt idx="438">
                  <c:v>0.37677421277273498</c:v>
                </c:pt>
                <c:pt idx="439">
                  <c:v>0.60340830137753099</c:v>
                </c:pt>
                <c:pt idx="440">
                  <c:v>0.48752715118429801</c:v>
                </c:pt>
                <c:pt idx="441">
                  <c:v>0.41409844136058399</c:v>
                </c:pt>
                <c:pt idx="442">
                  <c:v>0.33288447091095902</c:v>
                </c:pt>
                <c:pt idx="443">
                  <c:v>0.54848133633731799</c:v>
                </c:pt>
                <c:pt idx="444">
                  <c:v>0.50275748177524204</c:v>
                </c:pt>
                <c:pt idx="445">
                  <c:v>0.43073253873550099</c:v>
                </c:pt>
                <c:pt idx="446">
                  <c:v>0.391221121360464</c:v>
                </c:pt>
                <c:pt idx="447">
                  <c:v>0.45664105901254498</c:v>
                </c:pt>
                <c:pt idx="448">
                  <c:v>0.40510436805406702</c:v>
                </c:pt>
                <c:pt idx="449">
                  <c:v>0.39668225629854897</c:v>
                </c:pt>
                <c:pt idx="450">
                  <c:v>0.30204920999667001</c:v>
                </c:pt>
                <c:pt idx="451">
                  <c:v>0.56407055791624705</c:v>
                </c:pt>
                <c:pt idx="452">
                  <c:v>0.50297659553805696</c:v>
                </c:pt>
                <c:pt idx="453">
                  <c:v>0.397439825153247</c:v>
                </c:pt>
                <c:pt idx="454">
                  <c:v>0.31355403585136599</c:v>
                </c:pt>
                <c:pt idx="455">
                  <c:v>0.53513334714082506</c:v>
                </c:pt>
                <c:pt idx="456">
                  <c:v>0.51427942349492795</c:v>
                </c:pt>
                <c:pt idx="457">
                  <c:v>0.50947463237703305</c:v>
                </c:pt>
                <c:pt idx="458">
                  <c:v>0.37531663746763699</c:v>
                </c:pt>
                <c:pt idx="459">
                  <c:v>0.42098474076126302</c:v>
                </c:pt>
                <c:pt idx="460">
                  <c:v>0.42427337874797599</c:v>
                </c:pt>
                <c:pt idx="461">
                  <c:v>0.42565249977049002</c:v>
                </c:pt>
                <c:pt idx="462">
                  <c:v>0.30022932880409903</c:v>
                </c:pt>
                <c:pt idx="463">
                  <c:v>0.56208586067456701</c:v>
                </c:pt>
                <c:pt idx="464">
                  <c:v>0.47933166895546903</c:v>
                </c:pt>
                <c:pt idx="465">
                  <c:v>0.41805927823564698</c:v>
                </c:pt>
                <c:pt idx="466">
                  <c:v>0.39728217907635999</c:v>
                </c:pt>
                <c:pt idx="467">
                  <c:v>0.50103938855948404</c:v>
                </c:pt>
                <c:pt idx="468">
                  <c:v>0.434725030079674</c:v>
                </c:pt>
                <c:pt idx="469">
                  <c:v>0.44003795007075402</c:v>
                </c:pt>
                <c:pt idx="470">
                  <c:v>0.38576945199921597</c:v>
                </c:pt>
                <c:pt idx="471">
                  <c:v>0.37810360535854998</c:v>
                </c:pt>
                <c:pt idx="472">
                  <c:v>0.39488869304753998</c:v>
                </c:pt>
                <c:pt idx="473">
                  <c:v>0.36513921307978298</c:v>
                </c:pt>
                <c:pt idx="474">
                  <c:v>0.27558981669087401</c:v>
                </c:pt>
                <c:pt idx="475">
                  <c:v>0.44936852310195302</c:v>
                </c:pt>
                <c:pt idx="476">
                  <c:v>0.43522759825083401</c:v>
                </c:pt>
                <c:pt idx="477">
                  <c:v>0.42477184694432302</c:v>
                </c:pt>
                <c:pt idx="478">
                  <c:v>0.33577586120616099</c:v>
                </c:pt>
                <c:pt idx="479">
                  <c:v>0.57947478319326295</c:v>
                </c:pt>
                <c:pt idx="480">
                  <c:v>0.45010510559489397</c:v>
                </c:pt>
                <c:pt idx="481">
                  <c:v>0.41727863986227498</c:v>
                </c:pt>
                <c:pt idx="482">
                  <c:v>0.36977733064297302</c:v>
                </c:pt>
                <c:pt idx="483">
                  <c:v>0.42989745437877902</c:v>
                </c:pt>
                <c:pt idx="484">
                  <c:v>0.36499798009928303</c:v>
                </c:pt>
                <c:pt idx="485">
                  <c:v>0.36132979778409802</c:v>
                </c:pt>
                <c:pt idx="486">
                  <c:v>0.18430694685343199</c:v>
                </c:pt>
                <c:pt idx="487">
                  <c:v>0.58994561286700897</c:v>
                </c:pt>
                <c:pt idx="488">
                  <c:v>0.47642517340011997</c:v>
                </c:pt>
                <c:pt idx="489">
                  <c:v>0.39483191818177099</c:v>
                </c:pt>
                <c:pt idx="490">
                  <c:v>0.35518793048177999</c:v>
                </c:pt>
                <c:pt idx="491">
                  <c:v>0.54188426283798397</c:v>
                </c:pt>
                <c:pt idx="492">
                  <c:v>0.44909559119843101</c:v>
                </c:pt>
                <c:pt idx="493">
                  <c:v>0.41530349536560102</c:v>
                </c:pt>
                <c:pt idx="494">
                  <c:v>0.33403099088664601</c:v>
                </c:pt>
                <c:pt idx="495">
                  <c:v>0.38743646953090799</c:v>
                </c:pt>
                <c:pt idx="496">
                  <c:v>0.35726006265023902</c:v>
                </c:pt>
                <c:pt idx="497">
                  <c:v>0.23192959172731401</c:v>
                </c:pt>
                <c:pt idx="498">
                  <c:v>0.167888698150883</c:v>
                </c:pt>
                <c:pt idx="499">
                  <c:v>0.53985051379539195</c:v>
                </c:pt>
                <c:pt idx="500">
                  <c:v>0.54959600707187795</c:v>
                </c:pt>
                <c:pt idx="501">
                  <c:v>0.49923089063741</c:v>
                </c:pt>
                <c:pt idx="502">
                  <c:v>0.440981129730526</c:v>
                </c:pt>
                <c:pt idx="503">
                  <c:v>0.52186824025147005</c:v>
                </c:pt>
                <c:pt idx="504">
                  <c:v>0.48735479113889202</c:v>
                </c:pt>
                <c:pt idx="505">
                  <c:v>0.46929137082057398</c:v>
                </c:pt>
                <c:pt idx="506">
                  <c:v>0.37907966120324799</c:v>
                </c:pt>
                <c:pt idx="507">
                  <c:v>0.56578014366175899</c:v>
                </c:pt>
                <c:pt idx="508">
                  <c:v>0.50161553366018696</c:v>
                </c:pt>
                <c:pt idx="509">
                  <c:v>0.45915211064003503</c:v>
                </c:pt>
                <c:pt idx="510">
                  <c:v>0.43616886716791498</c:v>
                </c:pt>
                <c:pt idx="511">
                  <c:v>0.43961705881443802</c:v>
                </c:pt>
                <c:pt idx="512">
                  <c:v>0.433057419002921</c:v>
                </c:pt>
                <c:pt idx="513">
                  <c:v>0.41323261060530198</c:v>
                </c:pt>
                <c:pt idx="514">
                  <c:v>0.27113850940045398</c:v>
                </c:pt>
              </c:numCache>
            </c:numRef>
          </c:xVal>
          <c:yVal>
            <c:numRef>
              <c:f>WinnersCloud!$H$53:$H$1948</c:f>
              <c:numCache>
                <c:formatCode>General</c:formatCode>
                <c:ptCount val="1896"/>
                <c:pt idx="0">
                  <c:v>1</c:v>
                </c:pt>
                <c:pt idx="1">
                  <c:v>0.99871148306076096</c:v>
                </c:pt>
                <c:pt idx="2">
                  <c:v>0.99297830194004999</c:v>
                </c:pt>
                <c:pt idx="3">
                  <c:v>0.89329122474644496</c:v>
                </c:pt>
                <c:pt idx="4">
                  <c:v>0.93151648049249802</c:v>
                </c:pt>
                <c:pt idx="5">
                  <c:v>0.90016068448876296</c:v>
                </c:pt>
                <c:pt idx="6">
                  <c:v>0.94760253260585503</c:v>
                </c:pt>
                <c:pt idx="7">
                  <c:v>0.90319889078512505</c:v>
                </c:pt>
                <c:pt idx="8">
                  <c:v>0.94346451770184103</c:v>
                </c:pt>
                <c:pt idx="9">
                  <c:v>0.87152154458476105</c:v>
                </c:pt>
                <c:pt idx="10">
                  <c:v>0.98783230088322904</c:v>
                </c:pt>
                <c:pt idx="11">
                  <c:v>0.91564698931882105</c:v>
                </c:pt>
                <c:pt idx="12">
                  <c:v>0.85431275647371996</c:v>
                </c:pt>
                <c:pt idx="13">
                  <c:v>0.905776324270264</c:v>
                </c:pt>
                <c:pt idx="14">
                  <c:v>0.95795190870491997</c:v>
                </c:pt>
                <c:pt idx="15">
                  <c:v>0.89077968638066896</c:v>
                </c:pt>
                <c:pt idx="16">
                  <c:v>0.99973891234160095</c:v>
                </c:pt>
                <c:pt idx="17">
                  <c:v>0.91575491443339996</c:v>
                </c:pt>
                <c:pt idx="18">
                  <c:v>0.96662953265263996</c:v>
                </c:pt>
                <c:pt idx="19">
                  <c:v>0.93969280792820098</c:v>
                </c:pt>
                <c:pt idx="20">
                  <c:v>0.92830512175764701</c:v>
                </c:pt>
                <c:pt idx="21">
                  <c:v>0.86518280124900304</c:v>
                </c:pt>
                <c:pt idx="22">
                  <c:v>0.95095267489468804</c:v>
                </c:pt>
                <c:pt idx="23">
                  <c:v>0.95955374099502</c:v>
                </c:pt>
                <c:pt idx="24">
                  <c:v>0.85806454315771596</c:v>
                </c:pt>
                <c:pt idx="25">
                  <c:v>0.84747696869028899</c:v>
                </c:pt>
                <c:pt idx="26">
                  <c:v>0.94073628353976901</c:v>
                </c:pt>
                <c:pt idx="27">
                  <c:v>0.96477646129067696</c:v>
                </c:pt>
                <c:pt idx="28">
                  <c:v>0.96552362899974498</c:v>
                </c:pt>
                <c:pt idx="29">
                  <c:v>0.91490976981316696</c:v>
                </c:pt>
                <c:pt idx="30">
                  <c:v>0.91775767995961399</c:v>
                </c:pt>
                <c:pt idx="31">
                  <c:v>0.96486295321746096</c:v>
                </c:pt>
                <c:pt idx="32">
                  <c:v>0.90174032379235503</c:v>
                </c:pt>
                <c:pt idx="33">
                  <c:v>0.95796584673269503</c:v>
                </c:pt>
                <c:pt idx="34">
                  <c:v>0.96474806983509498</c:v>
                </c:pt>
                <c:pt idx="35">
                  <c:v>0.90576405127821702</c:v>
                </c:pt>
                <c:pt idx="36">
                  <c:v>0.92950527492085</c:v>
                </c:pt>
                <c:pt idx="37">
                  <c:v>0.987058808313095</c:v>
                </c:pt>
                <c:pt idx="38">
                  <c:v>0.95019562623228104</c:v>
                </c:pt>
                <c:pt idx="39">
                  <c:v>0.930000120256115</c:v>
                </c:pt>
                <c:pt idx="40">
                  <c:v>0.87391652781836204</c:v>
                </c:pt>
                <c:pt idx="41">
                  <c:v>0.863950483646301</c:v>
                </c:pt>
                <c:pt idx="42">
                  <c:v>0.95359731356014499</c:v>
                </c:pt>
                <c:pt idx="43">
                  <c:v>0.98778249548318897</c:v>
                </c:pt>
                <c:pt idx="44">
                  <c:v>1</c:v>
                </c:pt>
                <c:pt idx="45">
                  <c:v>0.92178774713608302</c:v>
                </c:pt>
                <c:pt idx="46">
                  <c:v>0.95007739449644801</c:v>
                </c:pt>
                <c:pt idx="47">
                  <c:v>0.93223739510409398</c:v>
                </c:pt>
                <c:pt idx="48">
                  <c:v>0.94110752697150002</c:v>
                </c:pt>
                <c:pt idx="49">
                  <c:v>0.87501345343151904</c:v>
                </c:pt>
                <c:pt idx="50">
                  <c:v>0.90345486040434497</c:v>
                </c:pt>
                <c:pt idx="51">
                  <c:v>0.94268520085705798</c:v>
                </c:pt>
                <c:pt idx="52">
                  <c:v>0.96143250358632903</c:v>
                </c:pt>
                <c:pt idx="53">
                  <c:v>1</c:v>
                </c:pt>
                <c:pt idx="54">
                  <c:v>0.95338902100025702</c:v>
                </c:pt>
                <c:pt idx="55">
                  <c:v>0.94691842009786698</c:v>
                </c:pt>
                <c:pt idx="56">
                  <c:v>0.96289638562181201</c:v>
                </c:pt>
                <c:pt idx="57">
                  <c:v>0.796460150415778</c:v>
                </c:pt>
                <c:pt idx="58">
                  <c:v>0.82307963653029603</c:v>
                </c:pt>
                <c:pt idx="59">
                  <c:v>0.79361853083818101</c:v>
                </c:pt>
                <c:pt idx="60">
                  <c:v>0.92711796441292205</c:v>
                </c:pt>
                <c:pt idx="61">
                  <c:v>0.85987555726231901</c:v>
                </c:pt>
                <c:pt idx="62">
                  <c:v>0.83572019426002997</c:v>
                </c:pt>
                <c:pt idx="63">
                  <c:v>0.91863421170815895</c:v>
                </c:pt>
                <c:pt idx="64">
                  <c:v>0.89026188134110396</c:v>
                </c:pt>
                <c:pt idx="65">
                  <c:v>0.73217588914875098</c:v>
                </c:pt>
                <c:pt idx="66">
                  <c:v>0.85577125367757101</c:v>
                </c:pt>
                <c:pt idx="67">
                  <c:v>0.97816907260048702</c:v>
                </c:pt>
                <c:pt idx="68">
                  <c:v>0.91423247312025602</c:v>
                </c:pt>
                <c:pt idx="69">
                  <c:v>0.96101061652086095</c:v>
                </c:pt>
                <c:pt idx="70">
                  <c:v>0.95796715635803098</c:v>
                </c:pt>
                <c:pt idx="71">
                  <c:v>1</c:v>
                </c:pt>
                <c:pt idx="72">
                  <c:v>0.92370852145286597</c:v>
                </c:pt>
                <c:pt idx="73">
                  <c:v>0.811537009831651</c:v>
                </c:pt>
                <c:pt idx="74">
                  <c:v>0.85132446341975399</c:v>
                </c:pt>
                <c:pt idx="75">
                  <c:v>0.936341818273699</c:v>
                </c:pt>
                <c:pt idx="76">
                  <c:v>0.97265783926274596</c:v>
                </c:pt>
                <c:pt idx="77">
                  <c:v>1</c:v>
                </c:pt>
                <c:pt idx="78">
                  <c:v>0.892491443462606</c:v>
                </c:pt>
                <c:pt idx="79">
                  <c:v>0.88928587664068903</c:v>
                </c:pt>
                <c:pt idx="80">
                  <c:v>0.88877304568567705</c:v>
                </c:pt>
                <c:pt idx="81">
                  <c:v>0.823578242733361</c:v>
                </c:pt>
                <c:pt idx="82">
                  <c:v>0.96922913719428005</c:v>
                </c:pt>
                <c:pt idx="83">
                  <c:v>0.93870896759030997</c:v>
                </c:pt>
                <c:pt idx="84">
                  <c:v>0.91151853230133595</c:v>
                </c:pt>
                <c:pt idx="85">
                  <c:v>0.79621437615652702</c:v>
                </c:pt>
                <c:pt idx="86">
                  <c:v>0.83954643053780897</c:v>
                </c:pt>
                <c:pt idx="87">
                  <c:v>0.87917427583727503</c:v>
                </c:pt>
                <c:pt idx="88">
                  <c:v>0.92300901032955496</c:v>
                </c:pt>
                <c:pt idx="89">
                  <c:v>0.891803543002338</c:v>
                </c:pt>
                <c:pt idx="90">
                  <c:v>0.91391150172602498</c:v>
                </c:pt>
                <c:pt idx="91">
                  <c:v>0.90170234786473802</c:v>
                </c:pt>
                <c:pt idx="92">
                  <c:v>0.93700610860653999</c:v>
                </c:pt>
                <c:pt idx="93">
                  <c:v>0.87363168203602803</c:v>
                </c:pt>
                <c:pt idx="94">
                  <c:v>0.88222658933129505</c:v>
                </c:pt>
                <c:pt idx="95">
                  <c:v>1</c:v>
                </c:pt>
                <c:pt idx="96">
                  <c:v>0.88479933097991503</c:v>
                </c:pt>
                <c:pt idx="97">
                  <c:v>0.90290516213196503</c:v>
                </c:pt>
                <c:pt idx="98">
                  <c:v>0.91705770551110599</c:v>
                </c:pt>
                <c:pt idx="99">
                  <c:v>0.88930640108962999</c:v>
                </c:pt>
                <c:pt idx="100">
                  <c:v>0.90917792324386904</c:v>
                </c:pt>
                <c:pt idx="101">
                  <c:v>0.92340884261724898</c:v>
                </c:pt>
                <c:pt idx="102">
                  <c:v>0.945745258069846</c:v>
                </c:pt>
                <c:pt idx="103">
                  <c:v>0.94410397731016904</c:v>
                </c:pt>
                <c:pt idx="104">
                  <c:v>1</c:v>
                </c:pt>
                <c:pt idx="105">
                  <c:v>0.96839156596426601</c:v>
                </c:pt>
                <c:pt idx="106">
                  <c:v>0.76572736761468196</c:v>
                </c:pt>
                <c:pt idx="107">
                  <c:v>0.87411753371081402</c:v>
                </c:pt>
                <c:pt idx="108">
                  <c:v>0.92991876515400296</c:v>
                </c:pt>
                <c:pt idx="109">
                  <c:v>0.95915091634896099</c:v>
                </c:pt>
                <c:pt idx="110">
                  <c:v>0.937059784548254</c:v>
                </c:pt>
                <c:pt idx="111">
                  <c:v>0.875815340915433</c:v>
                </c:pt>
                <c:pt idx="112">
                  <c:v>0.94989401703450604</c:v>
                </c:pt>
                <c:pt idx="113">
                  <c:v>0.88112259377434998</c:v>
                </c:pt>
                <c:pt idx="114">
                  <c:v>0.87495526069164997</c:v>
                </c:pt>
                <c:pt idx="115">
                  <c:v>0.81878674129082396</c:v>
                </c:pt>
                <c:pt idx="116">
                  <c:v>0.93009675595271701</c:v>
                </c:pt>
                <c:pt idx="117">
                  <c:v>0.79224494876401397</c:v>
                </c:pt>
                <c:pt idx="118">
                  <c:v>0.88847337489453204</c:v>
                </c:pt>
                <c:pt idx="119">
                  <c:v>0.96346103904940905</c:v>
                </c:pt>
                <c:pt idx="120">
                  <c:v>0.81132466138100401</c:v>
                </c:pt>
                <c:pt idx="121">
                  <c:v>0.95245140153470498</c:v>
                </c:pt>
                <c:pt idx="122">
                  <c:v>0.96063756273228396</c:v>
                </c:pt>
                <c:pt idx="123">
                  <c:v>0.91273969897007701</c:v>
                </c:pt>
                <c:pt idx="124">
                  <c:v>1</c:v>
                </c:pt>
                <c:pt idx="125">
                  <c:v>0.98467543716409101</c:v>
                </c:pt>
                <c:pt idx="126">
                  <c:v>0.94426783373743794</c:v>
                </c:pt>
                <c:pt idx="127">
                  <c:v>0.99632565437532405</c:v>
                </c:pt>
                <c:pt idx="128">
                  <c:v>0.85451715686095997</c:v>
                </c:pt>
                <c:pt idx="129">
                  <c:v>0.83367980485173598</c:v>
                </c:pt>
                <c:pt idx="130">
                  <c:v>0.81974064515575296</c:v>
                </c:pt>
                <c:pt idx="131">
                  <c:v>0.87370091808083905</c:v>
                </c:pt>
                <c:pt idx="132">
                  <c:v>0.78875888463591104</c:v>
                </c:pt>
                <c:pt idx="133">
                  <c:v>0.875219787320339</c:v>
                </c:pt>
                <c:pt idx="134">
                  <c:v>0.97109305629639397</c:v>
                </c:pt>
                <c:pt idx="135">
                  <c:v>0.85923778928433703</c:v>
                </c:pt>
                <c:pt idx="136">
                  <c:v>0.91696931916386903</c:v>
                </c:pt>
                <c:pt idx="137">
                  <c:v>0.871744969743528</c:v>
                </c:pt>
                <c:pt idx="138">
                  <c:v>0.90849548574434302</c:v>
                </c:pt>
                <c:pt idx="139">
                  <c:v>0.86711383141162801</c:v>
                </c:pt>
                <c:pt idx="140">
                  <c:v>0.88394364139402704</c:v>
                </c:pt>
                <c:pt idx="141">
                  <c:v>0.89472180605295004</c:v>
                </c:pt>
                <c:pt idx="142">
                  <c:v>0.90846851243822102</c:v>
                </c:pt>
                <c:pt idx="143">
                  <c:v>0.83993384833376905</c:v>
                </c:pt>
                <c:pt idx="144">
                  <c:v>0.91492680841315399</c:v>
                </c:pt>
                <c:pt idx="145">
                  <c:v>0.92736242296915605</c:v>
                </c:pt>
                <c:pt idx="146">
                  <c:v>0.919012068273797</c:v>
                </c:pt>
                <c:pt idx="147">
                  <c:v>0.95809876570889596</c:v>
                </c:pt>
                <c:pt idx="148">
                  <c:v>0.84767632672828097</c:v>
                </c:pt>
                <c:pt idx="149">
                  <c:v>0.86205916152558304</c:v>
                </c:pt>
                <c:pt idx="150">
                  <c:v>0.89899681526276298</c:v>
                </c:pt>
                <c:pt idx="151">
                  <c:v>0.87460293175882198</c:v>
                </c:pt>
                <c:pt idx="152">
                  <c:v>0.86195528910346297</c:v>
                </c:pt>
                <c:pt idx="153">
                  <c:v>0.79209891052705395</c:v>
                </c:pt>
                <c:pt idx="154">
                  <c:v>0.99148637229882297</c:v>
                </c:pt>
                <c:pt idx="155">
                  <c:v>0.91518247814553999</c:v>
                </c:pt>
                <c:pt idx="156">
                  <c:v>0.81496232008688796</c:v>
                </c:pt>
                <c:pt idx="157">
                  <c:v>0.85077134780941899</c:v>
                </c:pt>
                <c:pt idx="158">
                  <c:v>0.861128992436758</c:v>
                </c:pt>
                <c:pt idx="159">
                  <c:v>0.86510335784362502</c:v>
                </c:pt>
                <c:pt idx="160">
                  <c:v>0.94065039308465204</c:v>
                </c:pt>
                <c:pt idx="161">
                  <c:v>0.96153810585631605</c:v>
                </c:pt>
                <c:pt idx="162">
                  <c:v>0.94116495428913904</c:v>
                </c:pt>
                <c:pt idx="163">
                  <c:v>1</c:v>
                </c:pt>
                <c:pt idx="164">
                  <c:v>0.92067853160708801</c:v>
                </c:pt>
                <c:pt idx="165">
                  <c:v>0.83978583243011395</c:v>
                </c:pt>
                <c:pt idx="166">
                  <c:v>0.92633449617973096</c:v>
                </c:pt>
                <c:pt idx="167">
                  <c:v>0.92736690292327295</c:v>
                </c:pt>
                <c:pt idx="168">
                  <c:v>0.96020712073925296</c:v>
                </c:pt>
                <c:pt idx="169">
                  <c:v>1</c:v>
                </c:pt>
                <c:pt idx="170">
                  <c:v>0.84523244604776504</c:v>
                </c:pt>
                <c:pt idx="171">
                  <c:v>0.896381410258134</c:v>
                </c:pt>
                <c:pt idx="172">
                  <c:v>0.95339104264236196</c:v>
                </c:pt>
                <c:pt idx="173">
                  <c:v>0.84835516063313698</c:v>
                </c:pt>
                <c:pt idx="174">
                  <c:v>0.87412230253106804</c:v>
                </c:pt>
                <c:pt idx="175">
                  <c:v>1</c:v>
                </c:pt>
                <c:pt idx="176">
                  <c:v>0.96716093049621898</c:v>
                </c:pt>
                <c:pt idx="177">
                  <c:v>0.88000659484192401</c:v>
                </c:pt>
                <c:pt idx="178">
                  <c:v>0.85833576884117702</c:v>
                </c:pt>
                <c:pt idx="179">
                  <c:v>0.95684344928156095</c:v>
                </c:pt>
                <c:pt idx="180">
                  <c:v>0.92089095719581004</c:v>
                </c:pt>
                <c:pt idx="181">
                  <c:v>0.92471803273373698</c:v>
                </c:pt>
                <c:pt idx="182">
                  <c:v>0.85182013120361799</c:v>
                </c:pt>
                <c:pt idx="183">
                  <c:v>0.94154156562570102</c:v>
                </c:pt>
                <c:pt idx="184">
                  <c:v>0.88760539130740901</c:v>
                </c:pt>
                <c:pt idx="185">
                  <c:v>0.93659163370531795</c:v>
                </c:pt>
                <c:pt idx="186">
                  <c:v>0.87892412622851401</c:v>
                </c:pt>
                <c:pt idx="187">
                  <c:v>0.90542558791998895</c:v>
                </c:pt>
                <c:pt idx="188">
                  <c:v>0.902577092439525</c:v>
                </c:pt>
                <c:pt idx="189">
                  <c:v>0.87181144969753799</c:v>
                </c:pt>
                <c:pt idx="190">
                  <c:v>0.74138971107993601</c:v>
                </c:pt>
                <c:pt idx="191">
                  <c:v>0.828860385676916</c:v>
                </c:pt>
                <c:pt idx="192">
                  <c:v>0.90682667480932599</c:v>
                </c:pt>
                <c:pt idx="193">
                  <c:v>0.94923730130383499</c:v>
                </c:pt>
                <c:pt idx="194">
                  <c:v>0.94650371850846204</c:v>
                </c:pt>
                <c:pt idx="195">
                  <c:v>0.90553896827153202</c:v>
                </c:pt>
                <c:pt idx="196">
                  <c:v>0.80068952278074002</c:v>
                </c:pt>
                <c:pt idx="197">
                  <c:v>0.837568699013579</c:v>
                </c:pt>
                <c:pt idx="198">
                  <c:v>0.97047667278267902</c:v>
                </c:pt>
                <c:pt idx="199">
                  <c:v>1</c:v>
                </c:pt>
                <c:pt idx="200">
                  <c:v>0.93637572295648097</c:v>
                </c:pt>
                <c:pt idx="201">
                  <c:v>0.91641509073273897</c:v>
                </c:pt>
                <c:pt idx="202">
                  <c:v>0.93800964087634198</c:v>
                </c:pt>
                <c:pt idx="203">
                  <c:v>1</c:v>
                </c:pt>
                <c:pt idx="204">
                  <c:v>1</c:v>
                </c:pt>
                <c:pt idx="205">
                  <c:v>0.98900278414555298</c:v>
                </c:pt>
                <c:pt idx="206">
                  <c:v>0.74854575799790102</c:v>
                </c:pt>
                <c:pt idx="207">
                  <c:v>0.80034473909119597</c:v>
                </c:pt>
                <c:pt idx="208">
                  <c:v>0.91201869851607698</c:v>
                </c:pt>
                <c:pt idx="209">
                  <c:v>0.74763722767180496</c:v>
                </c:pt>
                <c:pt idx="210">
                  <c:v>0.91054066448468296</c:v>
                </c:pt>
                <c:pt idx="211">
                  <c:v>0.82008391395081104</c:v>
                </c:pt>
                <c:pt idx="212">
                  <c:v>0.87351112294284206</c:v>
                </c:pt>
                <c:pt idx="213">
                  <c:v>0.76694585118761105</c:v>
                </c:pt>
                <c:pt idx="214">
                  <c:v>0.91113110210144499</c:v>
                </c:pt>
                <c:pt idx="215">
                  <c:v>0.980712145965843</c:v>
                </c:pt>
                <c:pt idx="216">
                  <c:v>0.91069316153065205</c:v>
                </c:pt>
                <c:pt idx="217">
                  <c:v>0.85415290891971396</c:v>
                </c:pt>
                <c:pt idx="218">
                  <c:v>0.86968499074490002</c:v>
                </c:pt>
                <c:pt idx="219">
                  <c:v>0.96611229348089001</c:v>
                </c:pt>
                <c:pt idx="220">
                  <c:v>0.80580979781040796</c:v>
                </c:pt>
                <c:pt idx="221">
                  <c:v>0.86231947664921604</c:v>
                </c:pt>
                <c:pt idx="222">
                  <c:v>0.90022860815394301</c:v>
                </c:pt>
                <c:pt idx="223">
                  <c:v>0.96239219929244402</c:v>
                </c:pt>
                <c:pt idx="224">
                  <c:v>0.98713404624781098</c:v>
                </c:pt>
                <c:pt idx="225">
                  <c:v>0.88831051602748801</c:v>
                </c:pt>
                <c:pt idx="226">
                  <c:v>1</c:v>
                </c:pt>
                <c:pt idx="227">
                  <c:v>0.86403167657831303</c:v>
                </c:pt>
                <c:pt idx="228">
                  <c:v>0.89862476556205695</c:v>
                </c:pt>
                <c:pt idx="229">
                  <c:v>0.75254055276551401</c:v>
                </c:pt>
                <c:pt idx="230">
                  <c:v>0.90990498504616002</c:v>
                </c:pt>
                <c:pt idx="231">
                  <c:v>0.73460895927793202</c:v>
                </c:pt>
                <c:pt idx="232">
                  <c:v>0.80475304096746803</c:v>
                </c:pt>
                <c:pt idx="233">
                  <c:v>0.87483648642978495</c:v>
                </c:pt>
                <c:pt idx="234">
                  <c:v>0.99659015289725295</c:v>
                </c:pt>
                <c:pt idx="235">
                  <c:v>0.98417875285791501</c:v>
                </c:pt>
                <c:pt idx="236">
                  <c:v>0.96346202329004804</c:v>
                </c:pt>
                <c:pt idx="237">
                  <c:v>0.98100879992059997</c:v>
                </c:pt>
                <c:pt idx="238">
                  <c:v>0.94365217727985595</c:v>
                </c:pt>
                <c:pt idx="239">
                  <c:v>0.85202886737606098</c:v>
                </c:pt>
                <c:pt idx="240">
                  <c:v>0.79020866425900205</c:v>
                </c:pt>
                <c:pt idx="241">
                  <c:v>0.93870922783065103</c:v>
                </c:pt>
                <c:pt idx="242">
                  <c:v>0.86515348189212005</c:v>
                </c:pt>
                <c:pt idx="243">
                  <c:v>0.91309004734606602</c:v>
                </c:pt>
                <c:pt idx="244">
                  <c:v>0.84898601212575198</c:v>
                </c:pt>
                <c:pt idx="245">
                  <c:v>0.769445829731491</c:v>
                </c:pt>
                <c:pt idx="246">
                  <c:v>0.91988851910537195</c:v>
                </c:pt>
                <c:pt idx="247">
                  <c:v>0.86692976007084599</c:v>
                </c:pt>
                <c:pt idx="248">
                  <c:v>0.89537262401206297</c:v>
                </c:pt>
                <c:pt idx="249">
                  <c:v>0.86170507397151397</c:v>
                </c:pt>
                <c:pt idx="250">
                  <c:v>0.80842488739331797</c:v>
                </c:pt>
                <c:pt idx="251">
                  <c:v>0.99714912691171798</c:v>
                </c:pt>
                <c:pt idx="252">
                  <c:v>0.84436432925077098</c:v>
                </c:pt>
                <c:pt idx="253">
                  <c:v>0.981982449254862</c:v>
                </c:pt>
                <c:pt idx="254">
                  <c:v>0.87942660769273395</c:v>
                </c:pt>
                <c:pt idx="255">
                  <c:v>0.92548353354291102</c:v>
                </c:pt>
                <c:pt idx="256">
                  <c:v>0.77706217141557599</c:v>
                </c:pt>
                <c:pt idx="257">
                  <c:v>0.92790437498369405</c:v>
                </c:pt>
                <c:pt idx="258">
                  <c:v>0.76920631248376004</c:v>
                </c:pt>
                <c:pt idx="259">
                  <c:v>0.99980909216305702</c:v>
                </c:pt>
                <c:pt idx="260">
                  <c:v>0.96452754028231502</c:v>
                </c:pt>
                <c:pt idx="261">
                  <c:v>0.95484267680953705</c:v>
                </c:pt>
                <c:pt idx="262">
                  <c:v>0.87032714610081896</c:v>
                </c:pt>
                <c:pt idx="263">
                  <c:v>1</c:v>
                </c:pt>
                <c:pt idx="264">
                  <c:v>0.92409119572398501</c:v>
                </c:pt>
                <c:pt idx="265">
                  <c:v>0.97121222775571903</c:v>
                </c:pt>
                <c:pt idx="266">
                  <c:v>1</c:v>
                </c:pt>
                <c:pt idx="267">
                  <c:v>0.95582500412511895</c:v>
                </c:pt>
                <c:pt idx="268">
                  <c:v>0.932136293743133</c:v>
                </c:pt>
                <c:pt idx="269">
                  <c:v>0.89243779378523203</c:v>
                </c:pt>
                <c:pt idx="270">
                  <c:v>0.84134734175586301</c:v>
                </c:pt>
                <c:pt idx="271">
                  <c:v>0.94314531393928602</c:v>
                </c:pt>
                <c:pt idx="272">
                  <c:v>0.97117918798480396</c:v>
                </c:pt>
                <c:pt idx="273">
                  <c:v>0.87146976205320004</c:v>
                </c:pt>
                <c:pt idx="274">
                  <c:v>0.843060535236411</c:v>
                </c:pt>
                <c:pt idx="275">
                  <c:v>0.95120809189161304</c:v>
                </c:pt>
                <c:pt idx="276">
                  <c:v>0.89356629258897802</c:v>
                </c:pt>
                <c:pt idx="277">
                  <c:v>0.80425612609705499</c:v>
                </c:pt>
                <c:pt idx="278">
                  <c:v>0.84980535143251101</c:v>
                </c:pt>
                <c:pt idx="279">
                  <c:v>0.894503954322452</c:v>
                </c:pt>
                <c:pt idx="280">
                  <c:v>0.81496027435756002</c:v>
                </c:pt>
                <c:pt idx="281">
                  <c:v>0.80359992037851702</c:v>
                </c:pt>
                <c:pt idx="282">
                  <c:v>0.90020896666941697</c:v>
                </c:pt>
                <c:pt idx="283">
                  <c:v>0.90268759071749805</c:v>
                </c:pt>
                <c:pt idx="284">
                  <c:v>0.82624520287724401</c:v>
                </c:pt>
                <c:pt idx="285">
                  <c:v>0.89536027063004597</c:v>
                </c:pt>
                <c:pt idx="286">
                  <c:v>0.909908253371432</c:v>
                </c:pt>
                <c:pt idx="287">
                  <c:v>0.95467507420870201</c:v>
                </c:pt>
                <c:pt idx="288">
                  <c:v>0.94902759427031003</c:v>
                </c:pt>
                <c:pt idx="289">
                  <c:v>0.94495501649043501</c:v>
                </c:pt>
                <c:pt idx="290">
                  <c:v>0.95980538302252705</c:v>
                </c:pt>
                <c:pt idx="291">
                  <c:v>0.90045366197291898</c:v>
                </c:pt>
                <c:pt idx="292">
                  <c:v>0.85164427933685904</c:v>
                </c:pt>
                <c:pt idx="293">
                  <c:v>0.96055012592690003</c:v>
                </c:pt>
                <c:pt idx="294">
                  <c:v>1</c:v>
                </c:pt>
                <c:pt idx="295">
                  <c:v>0.94503629348958396</c:v>
                </c:pt>
                <c:pt idx="296">
                  <c:v>0.970817911175338</c:v>
                </c:pt>
                <c:pt idx="297">
                  <c:v>0.93426123722868204</c:v>
                </c:pt>
                <c:pt idx="298">
                  <c:v>0.98022284784001401</c:v>
                </c:pt>
                <c:pt idx="299">
                  <c:v>0.85806040592632704</c:v>
                </c:pt>
                <c:pt idx="300">
                  <c:v>0.97878025612951403</c:v>
                </c:pt>
                <c:pt idx="301">
                  <c:v>0.80181332602311095</c:v>
                </c:pt>
                <c:pt idx="302">
                  <c:v>0.91978037456435902</c:v>
                </c:pt>
                <c:pt idx="303">
                  <c:v>0.92787546200154603</c:v>
                </c:pt>
                <c:pt idx="304">
                  <c:v>0.84001125544580801</c:v>
                </c:pt>
                <c:pt idx="305">
                  <c:v>0.92152300045556401</c:v>
                </c:pt>
                <c:pt idx="306">
                  <c:v>0.82335984779364801</c:v>
                </c:pt>
                <c:pt idx="307">
                  <c:v>0.92174390624550295</c:v>
                </c:pt>
                <c:pt idx="308">
                  <c:v>0.91157573735992603</c:v>
                </c:pt>
                <c:pt idx="309">
                  <c:v>0.95121431547989199</c:v>
                </c:pt>
                <c:pt idx="310">
                  <c:v>0.95686252510617298</c:v>
                </c:pt>
                <c:pt idx="311">
                  <c:v>0.97362378845123099</c:v>
                </c:pt>
                <c:pt idx="312">
                  <c:v>0.80085027830564903</c:v>
                </c:pt>
                <c:pt idx="313">
                  <c:v>1</c:v>
                </c:pt>
                <c:pt idx="314">
                  <c:v>0.90543499412856399</c:v>
                </c:pt>
                <c:pt idx="315">
                  <c:v>0.98683243625884698</c:v>
                </c:pt>
                <c:pt idx="316">
                  <c:v>0.88291556280622396</c:v>
                </c:pt>
                <c:pt idx="317">
                  <c:v>0.92380738550080499</c:v>
                </c:pt>
                <c:pt idx="318">
                  <c:v>0.96024772719283003</c:v>
                </c:pt>
                <c:pt idx="319">
                  <c:v>1</c:v>
                </c:pt>
                <c:pt idx="320">
                  <c:v>0.88945708035243598</c:v>
                </c:pt>
                <c:pt idx="321">
                  <c:v>0.89139926935171498</c:v>
                </c:pt>
                <c:pt idx="322">
                  <c:v>0.800159698155397</c:v>
                </c:pt>
                <c:pt idx="323">
                  <c:v>0.858958264222625</c:v>
                </c:pt>
                <c:pt idx="324">
                  <c:v>0.98061098129754398</c:v>
                </c:pt>
                <c:pt idx="325">
                  <c:v>0.99840502248567697</c:v>
                </c:pt>
                <c:pt idx="326">
                  <c:v>0.92690040485879499</c:v>
                </c:pt>
                <c:pt idx="327">
                  <c:v>0.90314276610481503</c:v>
                </c:pt>
                <c:pt idx="328">
                  <c:v>0.984844989075355</c:v>
                </c:pt>
                <c:pt idx="329">
                  <c:v>0.91903288697860497</c:v>
                </c:pt>
                <c:pt idx="330">
                  <c:v>0.98989658486271803</c:v>
                </c:pt>
                <c:pt idx="331">
                  <c:v>0.9382340927692</c:v>
                </c:pt>
                <c:pt idx="332">
                  <c:v>0.95436805731544105</c:v>
                </c:pt>
                <c:pt idx="333">
                  <c:v>0.99452616726753296</c:v>
                </c:pt>
                <c:pt idx="334">
                  <c:v>0.86990114764401405</c:v>
                </c:pt>
                <c:pt idx="335">
                  <c:v>0.89286118028287098</c:v>
                </c:pt>
                <c:pt idx="336">
                  <c:v>0.931424740141225</c:v>
                </c:pt>
                <c:pt idx="337">
                  <c:v>0.88154761516826596</c:v>
                </c:pt>
                <c:pt idx="338">
                  <c:v>0.82044793956995998</c:v>
                </c:pt>
                <c:pt idx="339">
                  <c:v>0.78671375264393795</c:v>
                </c:pt>
                <c:pt idx="340">
                  <c:v>0.81366845190834303</c:v>
                </c:pt>
                <c:pt idx="341">
                  <c:v>0.87739509363089296</c:v>
                </c:pt>
                <c:pt idx="342">
                  <c:v>0.95830250767526004</c:v>
                </c:pt>
                <c:pt idx="343">
                  <c:v>1</c:v>
                </c:pt>
                <c:pt idx="344">
                  <c:v>0.74837676056477997</c:v>
                </c:pt>
                <c:pt idx="345">
                  <c:v>0.89143034521304398</c:v>
                </c:pt>
                <c:pt idx="346">
                  <c:v>0.86655209472850503</c:v>
                </c:pt>
                <c:pt idx="347">
                  <c:v>0.98963481389892005</c:v>
                </c:pt>
                <c:pt idx="348">
                  <c:v>0.88546310316720001</c:v>
                </c:pt>
                <c:pt idx="349">
                  <c:v>0.81238034405483905</c:v>
                </c:pt>
                <c:pt idx="350">
                  <c:v>0.91577041787146396</c:v>
                </c:pt>
                <c:pt idx="351">
                  <c:v>0.89650536991533702</c:v>
                </c:pt>
                <c:pt idx="352">
                  <c:v>0.98622990913143305</c:v>
                </c:pt>
                <c:pt idx="353">
                  <c:v>0.88127307236465802</c:v>
                </c:pt>
                <c:pt idx="354">
                  <c:v>0.82912131257740695</c:v>
                </c:pt>
                <c:pt idx="355">
                  <c:v>0.96382120941911198</c:v>
                </c:pt>
                <c:pt idx="356">
                  <c:v>0.86602224914650106</c:v>
                </c:pt>
                <c:pt idx="357">
                  <c:v>0.92727819276868195</c:v>
                </c:pt>
                <c:pt idx="358">
                  <c:v>0.84801287409597204</c:v>
                </c:pt>
                <c:pt idx="359">
                  <c:v>0.91029645606809895</c:v>
                </c:pt>
                <c:pt idx="360">
                  <c:v>0.78342835057237603</c:v>
                </c:pt>
                <c:pt idx="361">
                  <c:v>1</c:v>
                </c:pt>
                <c:pt idx="362">
                  <c:v>0.90128205980984</c:v>
                </c:pt>
                <c:pt idx="363">
                  <c:v>0.90620990679930402</c:v>
                </c:pt>
                <c:pt idx="364">
                  <c:v>0.78815618412439903</c:v>
                </c:pt>
                <c:pt idx="365">
                  <c:v>0.92195275438586599</c:v>
                </c:pt>
                <c:pt idx="366">
                  <c:v>0.92709839665178395</c:v>
                </c:pt>
                <c:pt idx="367">
                  <c:v>0.85458640109664097</c:v>
                </c:pt>
                <c:pt idx="368">
                  <c:v>0.86663234609374995</c:v>
                </c:pt>
                <c:pt idx="369">
                  <c:v>0.91816028116648596</c:v>
                </c:pt>
                <c:pt idx="370">
                  <c:v>0.93314860778734399</c:v>
                </c:pt>
                <c:pt idx="371">
                  <c:v>0.91717601388518499</c:v>
                </c:pt>
                <c:pt idx="372">
                  <c:v>0.87879919635584602</c:v>
                </c:pt>
                <c:pt idx="373">
                  <c:v>0.87345909576466596</c:v>
                </c:pt>
                <c:pt idx="374">
                  <c:v>0.96133304588322299</c:v>
                </c:pt>
                <c:pt idx="375">
                  <c:v>0.92216571296281502</c:v>
                </c:pt>
                <c:pt idx="376">
                  <c:v>0.93167751976367197</c:v>
                </c:pt>
                <c:pt idx="377">
                  <c:v>0.78660561875438595</c:v>
                </c:pt>
                <c:pt idx="378">
                  <c:v>0.96198448368217904</c:v>
                </c:pt>
                <c:pt idx="379">
                  <c:v>0.97962083056752103</c:v>
                </c:pt>
                <c:pt idx="380">
                  <c:v>0.86795430615399505</c:v>
                </c:pt>
                <c:pt idx="381">
                  <c:v>0.85486152934594395</c:v>
                </c:pt>
                <c:pt idx="382">
                  <c:v>0.89038972560794905</c:v>
                </c:pt>
                <c:pt idx="383">
                  <c:v>0.93601566268650305</c:v>
                </c:pt>
                <c:pt idx="384">
                  <c:v>0.89116420144863095</c:v>
                </c:pt>
                <c:pt idx="385">
                  <c:v>1</c:v>
                </c:pt>
                <c:pt idx="386">
                  <c:v>0.84950557324890097</c:v>
                </c:pt>
                <c:pt idx="387">
                  <c:v>0.87028612412795203</c:v>
                </c:pt>
                <c:pt idx="388">
                  <c:v>0.90156772870137603</c:v>
                </c:pt>
                <c:pt idx="389">
                  <c:v>0.80116865015275796</c:v>
                </c:pt>
                <c:pt idx="390">
                  <c:v>0.93740455350431195</c:v>
                </c:pt>
                <c:pt idx="391">
                  <c:v>0.97753199595301099</c:v>
                </c:pt>
                <c:pt idx="392">
                  <c:v>0.92256053943492999</c:v>
                </c:pt>
                <c:pt idx="393">
                  <c:v>0.94641712736462102</c:v>
                </c:pt>
                <c:pt idx="394">
                  <c:v>0.86341619644575895</c:v>
                </c:pt>
                <c:pt idx="395">
                  <c:v>0.95241398937798205</c:v>
                </c:pt>
                <c:pt idx="396">
                  <c:v>0.87955797162969196</c:v>
                </c:pt>
                <c:pt idx="397">
                  <c:v>0.91530954402903397</c:v>
                </c:pt>
                <c:pt idx="398">
                  <c:v>0.93779821856371504</c:v>
                </c:pt>
                <c:pt idx="399">
                  <c:v>0.85133245595345297</c:v>
                </c:pt>
                <c:pt idx="400">
                  <c:v>0.927882485284104</c:v>
                </c:pt>
                <c:pt idx="401">
                  <c:v>1</c:v>
                </c:pt>
                <c:pt idx="402">
                  <c:v>1</c:v>
                </c:pt>
                <c:pt idx="403">
                  <c:v>0.85049284795517899</c:v>
                </c:pt>
                <c:pt idx="404">
                  <c:v>0.92978019960664904</c:v>
                </c:pt>
                <c:pt idx="405">
                  <c:v>0.86390424998176096</c:v>
                </c:pt>
                <c:pt idx="406">
                  <c:v>0.95138660303523404</c:v>
                </c:pt>
                <c:pt idx="407">
                  <c:v>0.95937853684566199</c:v>
                </c:pt>
                <c:pt idx="408">
                  <c:v>0.96421286138509699</c:v>
                </c:pt>
                <c:pt idx="409">
                  <c:v>0.94867089026183504</c:v>
                </c:pt>
                <c:pt idx="410">
                  <c:v>0.87766509998262299</c:v>
                </c:pt>
                <c:pt idx="411">
                  <c:v>0.952616521135636</c:v>
                </c:pt>
                <c:pt idx="412">
                  <c:v>0.876531472069627</c:v>
                </c:pt>
                <c:pt idx="413">
                  <c:v>0.96798512994922903</c:v>
                </c:pt>
                <c:pt idx="414">
                  <c:v>0.965632609908193</c:v>
                </c:pt>
                <c:pt idx="415">
                  <c:v>0.84702313620893299</c:v>
                </c:pt>
                <c:pt idx="416">
                  <c:v>0.86011853506216696</c:v>
                </c:pt>
                <c:pt idx="417">
                  <c:v>0.92193124541997995</c:v>
                </c:pt>
                <c:pt idx="418">
                  <c:v>0.93010326229079598</c:v>
                </c:pt>
                <c:pt idx="419">
                  <c:v>0.83777304368162897</c:v>
                </c:pt>
                <c:pt idx="420">
                  <c:v>0.87647100039419901</c:v>
                </c:pt>
                <c:pt idx="421">
                  <c:v>0.81512083914378797</c:v>
                </c:pt>
                <c:pt idx="422">
                  <c:v>0.80029246926823705</c:v>
                </c:pt>
                <c:pt idx="423">
                  <c:v>0.88372209125199497</c:v>
                </c:pt>
                <c:pt idx="424">
                  <c:v>0.83646766639105696</c:v>
                </c:pt>
                <c:pt idx="425">
                  <c:v>0.84559265133690698</c:v>
                </c:pt>
                <c:pt idx="426">
                  <c:v>0.92858201096565696</c:v>
                </c:pt>
                <c:pt idx="427">
                  <c:v>0.91178613676932996</c:v>
                </c:pt>
                <c:pt idx="428">
                  <c:v>0.97135169285006495</c:v>
                </c:pt>
                <c:pt idx="429">
                  <c:v>0.93535643318988204</c:v>
                </c:pt>
                <c:pt idx="430">
                  <c:v>0.99079696173589904</c:v>
                </c:pt>
                <c:pt idx="431">
                  <c:v>0.87112981917392096</c:v>
                </c:pt>
                <c:pt idx="432">
                  <c:v>0.96459030301350102</c:v>
                </c:pt>
                <c:pt idx="433">
                  <c:v>0.90874516508360503</c:v>
                </c:pt>
                <c:pt idx="434">
                  <c:v>0.88077520990716796</c:v>
                </c:pt>
                <c:pt idx="435">
                  <c:v>0.87574708015448199</c:v>
                </c:pt>
                <c:pt idx="436">
                  <c:v>0.89724539494884403</c:v>
                </c:pt>
                <c:pt idx="437">
                  <c:v>0.74707065450126997</c:v>
                </c:pt>
                <c:pt idx="438">
                  <c:v>0.92371574331008999</c:v>
                </c:pt>
                <c:pt idx="439">
                  <c:v>0.85703292990962199</c:v>
                </c:pt>
                <c:pt idx="440">
                  <c:v>0.86329755313204304</c:v>
                </c:pt>
                <c:pt idx="441">
                  <c:v>0.76673668849376597</c:v>
                </c:pt>
                <c:pt idx="442">
                  <c:v>0.85579693910537902</c:v>
                </c:pt>
                <c:pt idx="443">
                  <c:v>0.87456344010649301</c:v>
                </c:pt>
                <c:pt idx="444">
                  <c:v>0.86825565403232197</c:v>
                </c:pt>
                <c:pt idx="445">
                  <c:v>0.91663700998558995</c:v>
                </c:pt>
                <c:pt idx="446">
                  <c:v>0.80053339093848297</c:v>
                </c:pt>
                <c:pt idx="447">
                  <c:v>0.91730072663564</c:v>
                </c:pt>
                <c:pt idx="448">
                  <c:v>0.97739607878221701</c:v>
                </c:pt>
                <c:pt idx="449">
                  <c:v>0.91636364161189698</c:v>
                </c:pt>
                <c:pt idx="450">
                  <c:v>0.95810241547723196</c:v>
                </c:pt>
                <c:pt idx="451">
                  <c:v>0.89592666468103599</c:v>
                </c:pt>
                <c:pt idx="452">
                  <c:v>0.89044405782410196</c:v>
                </c:pt>
                <c:pt idx="453">
                  <c:v>0.83431421378725601</c:v>
                </c:pt>
                <c:pt idx="454">
                  <c:v>0.797614224208264</c:v>
                </c:pt>
                <c:pt idx="455">
                  <c:v>0.89801722910163695</c:v>
                </c:pt>
                <c:pt idx="456">
                  <c:v>0.84068062638193997</c:v>
                </c:pt>
                <c:pt idx="457">
                  <c:v>0.87197382112194399</c:v>
                </c:pt>
                <c:pt idx="458">
                  <c:v>0.97034602797992997</c:v>
                </c:pt>
                <c:pt idx="459">
                  <c:v>0.88105053827072399</c:v>
                </c:pt>
                <c:pt idx="460">
                  <c:v>0.78653411567931497</c:v>
                </c:pt>
                <c:pt idx="461">
                  <c:v>0.86482964317657296</c:v>
                </c:pt>
                <c:pt idx="462">
                  <c:v>0.77640766528420102</c:v>
                </c:pt>
                <c:pt idx="463">
                  <c:v>0.84771572364836001</c:v>
                </c:pt>
                <c:pt idx="464">
                  <c:v>0.94357054881427305</c:v>
                </c:pt>
                <c:pt idx="465">
                  <c:v>0.83900065605780505</c:v>
                </c:pt>
                <c:pt idx="466">
                  <c:v>0.91561753391551104</c:v>
                </c:pt>
                <c:pt idx="467">
                  <c:v>0.98560646363390902</c:v>
                </c:pt>
                <c:pt idx="468">
                  <c:v>0.83719649266851504</c:v>
                </c:pt>
                <c:pt idx="469">
                  <c:v>0.83146531610930097</c:v>
                </c:pt>
                <c:pt idx="470">
                  <c:v>0.96822675057561403</c:v>
                </c:pt>
                <c:pt idx="471">
                  <c:v>0.89773310988875499</c:v>
                </c:pt>
                <c:pt idx="472">
                  <c:v>0.95364530683006399</c:v>
                </c:pt>
                <c:pt idx="473">
                  <c:v>0.86291030158216098</c:v>
                </c:pt>
                <c:pt idx="474">
                  <c:v>0.81240592855739302</c:v>
                </c:pt>
                <c:pt idx="475">
                  <c:v>0.89275482559724995</c:v>
                </c:pt>
                <c:pt idx="476">
                  <c:v>0.89831529232051999</c:v>
                </c:pt>
                <c:pt idx="477">
                  <c:v>0.96893660104262402</c:v>
                </c:pt>
                <c:pt idx="478">
                  <c:v>0.91893117123287105</c:v>
                </c:pt>
                <c:pt idx="479">
                  <c:v>0.83465837789679098</c:v>
                </c:pt>
                <c:pt idx="480">
                  <c:v>0.87664106932982799</c:v>
                </c:pt>
                <c:pt idx="481">
                  <c:v>0.77321154040925499</c:v>
                </c:pt>
                <c:pt idx="482">
                  <c:v>0.93267089751952004</c:v>
                </c:pt>
                <c:pt idx="483">
                  <c:v>0.97301643646348601</c:v>
                </c:pt>
                <c:pt idx="484">
                  <c:v>0.92926384168971699</c:v>
                </c:pt>
                <c:pt idx="485">
                  <c:v>0.89550871144378896</c:v>
                </c:pt>
                <c:pt idx="486">
                  <c:v>0.92139844513066205</c:v>
                </c:pt>
                <c:pt idx="487">
                  <c:v>0.88020807002590895</c:v>
                </c:pt>
                <c:pt idx="488">
                  <c:v>0.88836657205012604</c:v>
                </c:pt>
                <c:pt idx="489">
                  <c:v>0.93204872738320499</c:v>
                </c:pt>
                <c:pt idx="490">
                  <c:v>0.95121919706983404</c:v>
                </c:pt>
                <c:pt idx="491">
                  <c:v>0.86134053083260398</c:v>
                </c:pt>
                <c:pt idx="492">
                  <c:v>1</c:v>
                </c:pt>
                <c:pt idx="493">
                  <c:v>0.92477873932795696</c:v>
                </c:pt>
                <c:pt idx="494">
                  <c:v>0.99188733465518497</c:v>
                </c:pt>
                <c:pt idx="495">
                  <c:v>1</c:v>
                </c:pt>
                <c:pt idx="496">
                  <c:v>0.92364800382219303</c:v>
                </c:pt>
                <c:pt idx="497">
                  <c:v>1</c:v>
                </c:pt>
                <c:pt idx="498">
                  <c:v>1</c:v>
                </c:pt>
                <c:pt idx="499">
                  <c:v>0.87099138114812102</c:v>
                </c:pt>
                <c:pt idx="500">
                  <c:v>0.94330432592162705</c:v>
                </c:pt>
                <c:pt idx="501">
                  <c:v>0.93406076160957197</c:v>
                </c:pt>
                <c:pt idx="502">
                  <c:v>0.80858447914545895</c:v>
                </c:pt>
                <c:pt idx="503">
                  <c:v>0.89370315586622695</c:v>
                </c:pt>
                <c:pt idx="504">
                  <c:v>1</c:v>
                </c:pt>
                <c:pt idx="505">
                  <c:v>0.87980837885948704</c:v>
                </c:pt>
                <c:pt idx="506">
                  <c:v>0.79587798817673605</c:v>
                </c:pt>
                <c:pt idx="507">
                  <c:v>0.86976246455534101</c:v>
                </c:pt>
                <c:pt idx="508">
                  <c:v>0.72417275298820005</c:v>
                </c:pt>
                <c:pt idx="509">
                  <c:v>0.88877224403244204</c:v>
                </c:pt>
                <c:pt idx="510">
                  <c:v>0.85396588836269105</c:v>
                </c:pt>
                <c:pt idx="511">
                  <c:v>0.90868383849384204</c:v>
                </c:pt>
                <c:pt idx="512">
                  <c:v>0.92761104119756099</c:v>
                </c:pt>
                <c:pt idx="513">
                  <c:v>0.96429928719571401</c:v>
                </c:pt>
                <c:pt idx="514">
                  <c:v>0.93253892272809003</c:v>
                </c:pt>
              </c:numCache>
            </c:numRef>
          </c:yVal>
          <c:smooth val="1"/>
          <c:extLst>
            <c:ext xmlns:c16="http://schemas.microsoft.com/office/drawing/2014/chart" uri="{C3380CC4-5D6E-409C-BE32-E72D297353CC}">
              <c16:uniqueId val="{00000000-E57F-8348-8D54-F78C9FA5B526}"/>
            </c:ext>
          </c:extLst>
        </c:ser>
        <c:ser>
          <c:idx val="0"/>
          <c:order val="1"/>
          <c:tx>
            <c:v>Ken Jennings Winners Cloud</c:v>
          </c:tx>
          <c:spPr>
            <a:ln>
              <a:noFill/>
            </a:ln>
          </c:spPr>
          <c:marker>
            <c:symbol val="diamond"/>
            <c:size val="4"/>
            <c:spPr>
              <a:solidFill>
                <a:srgbClr val="FF0000"/>
              </a:solidFill>
              <a:ln>
                <a:solidFill>
                  <a:srgbClr val="FF0000"/>
                </a:solidFill>
              </a:ln>
            </c:spPr>
          </c:marker>
          <c:xVal>
            <c:numRef>
              <c:f>WinnersCloud!$G$2:$G$52</c:f>
              <c:numCache>
                <c:formatCode>General</c:formatCode>
                <c:ptCount val="51"/>
                <c:pt idx="0">
                  <c:v>0.80429216378419999</c:v>
                </c:pt>
                <c:pt idx="1">
                  <c:v>0.77888865014615905</c:v>
                </c:pt>
                <c:pt idx="2">
                  <c:v>0.76689830967786499</c:v>
                </c:pt>
                <c:pt idx="3">
                  <c:v>0.74898642014090899</c:v>
                </c:pt>
                <c:pt idx="4">
                  <c:v>0.74618347377252603</c:v>
                </c:pt>
                <c:pt idx="5">
                  <c:v>0.74646568394477197</c:v>
                </c:pt>
                <c:pt idx="6">
                  <c:v>0.75375359423868504</c:v>
                </c:pt>
                <c:pt idx="7">
                  <c:v>0.71946026084188897</c:v>
                </c:pt>
                <c:pt idx="8">
                  <c:v>0.71455709599128603</c:v>
                </c:pt>
                <c:pt idx="9">
                  <c:v>0.72131845457950405</c:v>
                </c:pt>
                <c:pt idx="10">
                  <c:v>0.71980108289076405</c:v>
                </c:pt>
                <c:pt idx="11">
                  <c:v>0.71607026212508595</c:v>
                </c:pt>
                <c:pt idx="12">
                  <c:v>0.71392956245634298</c:v>
                </c:pt>
                <c:pt idx="13">
                  <c:v>0.72049812810849001</c:v>
                </c:pt>
                <c:pt idx="14">
                  <c:v>0.69722911727383896</c:v>
                </c:pt>
                <c:pt idx="15">
                  <c:v>0.68058190745897595</c:v>
                </c:pt>
                <c:pt idx="16">
                  <c:v>0.68021422952480204</c:v>
                </c:pt>
                <c:pt idx="17">
                  <c:v>0.67956703317660005</c:v>
                </c:pt>
                <c:pt idx="18">
                  <c:v>0.66434973429852595</c:v>
                </c:pt>
                <c:pt idx="19">
                  <c:v>0.66788940966830002</c:v>
                </c:pt>
                <c:pt idx="20">
                  <c:v>0.66421699036373905</c:v>
                </c:pt>
                <c:pt idx="21">
                  <c:v>0.66602878096576201</c:v>
                </c:pt>
                <c:pt idx="22">
                  <c:v>0.66314446764854995</c:v>
                </c:pt>
                <c:pt idx="23">
                  <c:v>0.64994796531862498</c:v>
                </c:pt>
                <c:pt idx="24">
                  <c:v>0.64823628401572897</c:v>
                </c:pt>
                <c:pt idx="25">
                  <c:v>0.65455345314674696</c:v>
                </c:pt>
                <c:pt idx="26">
                  <c:v>0.65112881981612003</c:v>
                </c:pt>
                <c:pt idx="27">
                  <c:v>0.63098541336388703</c:v>
                </c:pt>
                <c:pt idx="28">
                  <c:v>0.63771484085191299</c:v>
                </c:pt>
                <c:pt idx="29">
                  <c:v>0.632606455950396</c:v>
                </c:pt>
                <c:pt idx="30">
                  <c:v>0.61817521742319603</c:v>
                </c:pt>
                <c:pt idx="31">
                  <c:v>0.61695409185697903</c:v>
                </c:pt>
                <c:pt idx="32">
                  <c:v>0.61720387293290502</c:v>
                </c:pt>
                <c:pt idx="33">
                  <c:v>0.61344269002712304</c:v>
                </c:pt>
                <c:pt idx="34">
                  <c:v>0.62039114653140004</c:v>
                </c:pt>
                <c:pt idx="35">
                  <c:v>0.60223336273158601</c:v>
                </c:pt>
                <c:pt idx="36">
                  <c:v>0.59782596282926503</c:v>
                </c:pt>
                <c:pt idx="37">
                  <c:v>0.58404762937780197</c:v>
                </c:pt>
                <c:pt idx="38">
                  <c:v>0.58592126716183102</c:v>
                </c:pt>
                <c:pt idx="39">
                  <c:v>0.56762768076387904</c:v>
                </c:pt>
                <c:pt idx="40">
                  <c:v>0.57075893317946602</c:v>
                </c:pt>
                <c:pt idx="41">
                  <c:v>0.56439892243421297</c:v>
                </c:pt>
                <c:pt idx="42">
                  <c:v>0.55492311869558897</c:v>
                </c:pt>
                <c:pt idx="43">
                  <c:v>0.55094969520929005</c:v>
                </c:pt>
                <c:pt idx="44">
                  <c:v>0.52991507443146402</c:v>
                </c:pt>
                <c:pt idx="45">
                  <c:v>0.53541354138869701</c:v>
                </c:pt>
                <c:pt idx="46">
                  <c:v>0.53019694565098596</c:v>
                </c:pt>
                <c:pt idx="47">
                  <c:v>0.49517711925881902</c:v>
                </c:pt>
                <c:pt idx="48">
                  <c:v>0.50298066957165599</c:v>
                </c:pt>
                <c:pt idx="49">
                  <c:v>0.46777646775091403</c:v>
                </c:pt>
                <c:pt idx="50">
                  <c:v>0.421626844995526</c:v>
                </c:pt>
              </c:numCache>
            </c:numRef>
          </c:xVal>
          <c:yVal>
            <c:numRef>
              <c:f>WinnersCloud!$H$2:$H$52</c:f>
              <c:numCache>
                <c:formatCode>General</c:formatCode>
                <c:ptCount val="51"/>
                <c:pt idx="0">
                  <c:v>0.87409520834901899</c:v>
                </c:pt>
                <c:pt idx="1">
                  <c:v>0.89843912948252203</c:v>
                </c:pt>
                <c:pt idx="2">
                  <c:v>0.95406262965996602</c:v>
                </c:pt>
                <c:pt idx="3">
                  <c:v>0.89000515424673798</c:v>
                </c:pt>
                <c:pt idx="4">
                  <c:v>0.91305207580358905</c:v>
                </c:pt>
                <c:pt idx="5">
                  <c:v>0.95388377440895999</c:v>
                </c:pt>
                <c:pt idx="6">
                  <c:v>0.952343972209726</c:v>
                </c:pt>
                <c:pt idx="7">
                  <c:v>0.88824163335275097</c:v>
                </c:pt>
                <c:pt idx="8">
                  <c:v>0.90481004303920298</c:v>
                </c:pt>
                <c:pt idx="9">
                  <c:v>0.90945892901730896</c:v>
                </c:pt>
                <c:pt idx="10">
                  <c:v>0.95201651646586305</c:v>
                </c:pt>
                <c:pt idx="11">
                  <c:v>0.95649421023387804</c:v>
                </c:pt>
                <c:pt idx="12">
                  <c:v>0.958065457002929</c:v>
                </c:pt>
                <c:pt idx="13">
                  <c:v>0.95682324570595301</c:v>
                </c:pt>
                <c:pt idx="14">
                  <c:v>0.95252449214565504</c:v>
                </c:pt>
                <c:pt idx="15">
                  <c:v>0.927870453795545</c:v>
                </c:pt>
                <c:pt idx="16">
                  <c:v>0.92824370993818694</c:v>
                </c:pt>
                <c:pt idx="17">
                  <c:v>1</c:v>
                </c:pt>
                <c:pt idx="18">
                  <c:v>0.87860020303281805</c:v>
                </c:pt>
                <c:pt idx="19">
                  <c:v>0.87796912988355902</c:v>
                </c:pt>
                <c:pt idx="20">
                  <c:v>0.90086737302729503</c:v>
                </c:pt>
                <c:pt idx="21">
                  <c:v>0.90370488601842003</c:v>
                </c:pt>
                <c:pt idx="22">
                  <c:v>0.94935916625341299</c:v>
                </c:pt>
                <c:pt idx="23">
                  <c:v>0.87285342258982701</c:v>
                </c:pt>
                <c:pt idx="24">
                  <c:v>0.89266057767082996</c:v>
                </c:pt>
                <c:pt idx="25">
                  <c:v>0.92187575825141499</c:v>
                </c:pt>
                <c:pt idx="26">
                  <c:v>0.92211047527849399</c:v>
                </c:pt>
                <c:pt idx="27">
                  <c:v>0.89666661063853903</c:v>
                </c:pt>
                <c:pt idx="28">
                  <c:v>0.94317453946245999</c:v>
                </c:pt>
                <c:pt idx="29">
                  <c:v>0.97355636079313101</c:v>
                </c:pt>
                <c:pt idx="30">
                  <c:v>0.83381177554535002</c:v>
                </c:pt>
                <c:pt idx="31">
                  <c:v>0.86201868482975497</c:v>
                </c:pt>
                <c:pt idx="32">
                  <c:v>0.91688248551256202</c:v>
                </c:pt>
                <c:pt idx="33">
                  <c:v>0.92087062147282595</c:v>
                </c:pt>
                <c:pt idx="34">
                  <c:v>0.97487006796435105</c:v>
                </c:pt>
                <c:pt idx="35">
                  <c:v>0.88585734310352904</c:v>
                </c:pt>
                <c:pt idx="36">
                  <c:v>0.94889031822265602</c:v>
                </c:pt>
                <c:pt idx="37">
                  <c:v>0.94157906455383</c:v>
                </c:pt>
                <c:pt idx="38">
                  <c:v>0.94245614178095105</c:v>
                </c:pt>
                <c:pt idx="39">
                  <c:v>0.91156562160479204</c:v>
                </c:pt>
                <c:pt idx="40">
                  <c:v>0.96565733700392797</c:v>
                </c:pt>
                <c:pt idx="41">
                  <c:v>0.97034308143214998</c:v>
                </c:pt>
                <c:pt idx="42">
                  <c:v>0.88238450130088497</c:v>
                </c:pt>
                <c:pt idx="43">
                  <c:v>0.94048194419403297</c:v>
                </c:pt>
                <c:pt idx="44">
                  <c:v>0.80799478237803402</c:v>
                </c:pt>
                <c:pt idx="45">
                  <c:v>0.878890054012051</c:v>
                </c:pt>
                <c:pt idx="46">
                  <c:v>0.91058903015187898</c:v>
                </c:pt>
                <c:pt idx="47">
                  <c:v>0.83109230781223398</c:v>
                </c:pt>
                <c:pt idx="48">
                  <c:v>0.90424093751730605</c:v>
                </c:pt>
                <c:pt idx="49">
                  <c:v>0.96673608653466803</c:v>
                </c:pt>
                <c:pt idx="50">
                  <c:v>1</c:v>
                </c:pt>
              </c:numCache>
            </c:numRef>
          </c:yVal>
          <c:smooth val="1"/>
          <c:extLst>
            <c:ext xmlns:c16="http://schemas.microsoft.com/office/drawing/2014/chart" uri="{C3380CC4-5D6E-409C-BE32-E72D297353CC}">
              <c16:uniqueId val="{00000001-E57F-8348-8D54-F78C9FA5B526}"/>
            </c:ext>
          </c:extLst>
        </c:ser>
        <c:ser>
          <c:idx val="2"/>
          <c:order val="2"/>
          <c:tx>
            <c:strRef>
              <c:f>Sheet1!$A$26</c:f>
              <c:strCache>
                <c:ptCount val="1"/>
                <c:pt idx="0">
                  <c:v>Piquant</c:v>
                </c:pt>
              </c:strCache>
            </c:strRef>
          </c:tx>
          <c:spPr>
            <a:ln w="38100" cap="rnd" cmpd="sng" algn="ctr">
              <a:solidFill>
                <a:srgbClr val="F79646">
                  <a:lumMod val="50000"/>
                </a:srgbClr>
              </a:solidFill>
              <a:prstDash val="solid"/>
              <a:round/>
              <a:headEnd type="none" w="med" len="med"/>
              <a:tailEnd type="none" w="med" len="med"/>
            </a:ln>
          </c:spPr>
          <c:marker>
            <c:symbol val="none"/>
          </c:marker>
          <c:xVal>
            <c:numRef>
              <c:f>Sheet1!$C$26:$AP$26</c:f>
              <c:numCache>
                <c:formatCode>General</c:formatCode>
                <c:ptCount val="40"/>
                <c:pt idx="0">
                  <c:v>2.9940119760479399E-2</c:v>
                </c:pt>
                <c:pt idx="1">
                  <c:v>5.5888223552894502E-2</c:v>
                </c:pt>
                <c:pt idx="2">
                  <c:v>7.18562874251501E-2</c:v>
                </c:pt>
                <c:pt idx="3">
                  <c:v>9.5808383233532995E-2</c:v>
                </c:pt>
                <c:pt idx="4">
                  <c:v>0.111776447105788</c:v>
                </c:pt>
                <c:pt idx="5">
                  <c:v>0.155688622754491</c:v>
                </c:pt>
                <c:pt idx="6">
                  <c:v>0.20159680638722699</c:v>
                </c:pt>
                <c:pt idx="7">
                  <c:v>0.22355289421157601</c:v>
                </c:pt>
                <c:pt idx="8">
                  <c:v>0.249500998003993</c:v>
                </c:pt>
                <c:pt idx="9">
                  <c:v>0.27744510978043901</c:v>
                </c:pt>
                <c:pt idx="10">
                  <c:v>0.53293413173652504</c:v>
                </c:pt>
                <c:pt idx="11">
                  <c:v>0.56487025948103897</c:v>
                </c:pt>
                <c:pt idx="12">
                  <c:v>0.61077844311378504</c:v>
                </c:pt>
                <c:pt idx="13">
                  <c:v>0.63473053892215503</c:v>
                </c:pt>
                <c:pt idx="14">
                  <c:v>0.65269461077845603</c:v>
                </c:pt>
                <c:pt idx="15">
                  <c:v>0.67465069860280702</c:v>
                </c:pt>
                <c:pt idx="16">
                  <c:v>0.698602794411185</c:v>
                </c:pt>
                <c:pt idx="17">
                  <c:v>0.71457085828344002</c:v>
                </c:pt>
                <c:pt idx="18">
                  <c:v>0.73453093812375203</c:v>
                </c:pt>
                <c:pt idx="19">
                  <c:v>0.75648702594810302</c:v>
                </c:pt>
                <c:pt idx="20">
                  <c:v>0.90818363273453195</c:v>
                </c:pt>
                <c:pt idx="21">
                  <c:v>0.92814371257485795</c:v>
                </c:pt>
                <c:pt idx="22">
                  <c:v>0.93213572854291304</c:v>
                </c:pt>
                <c:pt idx="23">
                  <c:v>0.93413173652694603</c:v>
                </c:pt>
                <c:pt idx="24">
                  <c:v>0.93413173652694603</c:v>
                </c:pt>
                <c:pt idx="25">
                  <c:v>0.93413173652694603</c:v>
                </c:pt>
                <c:pt idx="26">
                  <c:v>0.93413173652694603</c:v>
                </c:pt>
                <c:pt idx="27">
                  <c:v>0.93413173652694603</c:v>
                </c:pt>
                <c:pt idx="28">
                  <c:v>0.93413173652694603</c:v>
                </c:pt>
                <c:pt idx="29">
                  <c:v>0.93413173652694603</c:v>
                </c:pt>
                <c:pt idx="30">
                  <c:v>0.93413173652694603</c:v>
                </c:pt>
                <c:pt idx="31">
                  <c:v>0.93413173652694603</c:v>
                </c:pt>
                <c:pt idx="32">
                  <c:v>0.93413173652694603</c:v>
                </c:pt>
                <c:pt idx="33">
                  <c:v>0.93413173652694603</c:v>
                </c:pt>
                <c:pt idx="34">
                  <c:v>0.93413173652694603</c:v>
                </c:pt>
                <c:pt idx="35">
                  <c:v>0.93413173652694603</c:v>
                </c:pt>
                <c:pt idx="36">
                  <c:v>0.93413173652694603</c:v>
                </c:pt>
                <c:pt idx="37">
                  <c:v>0.93413173652694603</c:v>
                </c:pt>
                <c:pt idx="38">
                  <c:v>0.93413173652694603</c:v>
                </c:pt>
                <c:pt idx="39">
                  <c:v>0.93413173652694603</c:v>
                </c:pt>
              </c:numCache>
            </c:numRef>
          </c:xVal>
          <c:yVal>
            <c:numRef>
              <c:f>Sheet1!$C$27:$AP$27</c:f>
              <c:numCache>
                <c:formatCode>General</c:formatCode>
                <c:ptCount val="40"/>
                <c:pt idx="0">
                  <c:v>0.46666666666666901</c:v>
                </c:pt>
                <c:pt idx="1">
                  <c:v>0.39285714285714601</c:v>
                </c:pt>
                <c:pt idx="2">
                  <c:v>0.33333333333333298</c:v>
                </c:pt>
                <c:pt idx="3">
                  <c:v>0.312500000000003</c:v>
                </c:pt>
                <c:pt idx="4">
                  <c:v>0.26785714285714202</c:v>
                </c:pt>
                <c:pt idx="5">
                  <c:v>0.19230769230769301</c:v>
                </c:pt>
                <c:pt idx="6">
                  <c:v>0.207920792079207</c:v>
                </c:pt>
                <c:pt idx="7">
                  <c:v>0.223214285714287</c:v>
                </c:pt>
                <c:pt idx="8">
                  <c:v>0.23200000000000001</c:v>
                </c:pt>
                <c:pt idx="9">
                  <c:v>0.25179856115107901</c:v>
                </c:pt>
                <c:pt idx="10">
                  <c:v>0.142322097378277</c:v>
                </c:pt>
                <c:pt idx="11">
                  <c:v>0.13780918727915101</c:v>
                </c:pt>
                <c:pt idx="12">
                  <c:v>0.13398692810457499</c:v>
                </c:pt>
                <c:pt idx="13">
                  <c:v>0.14465408805031399</c:v>
                </c:pt>
                <c:pt idx="14">
                  <c:v>0.14984709480122699</c:v>
                </c:pt>
                <c:pt idx="15">
                  <c:v>0.15384615384615499</c:v>
                </c:pt>
                <c:pt idx="16">
                  <c:v>0.154285714285714</c:v>
                </c:pt>
                <c:pt idx="17">
                  <c:v>0.15363128491620301</c:v>
                </c:pt>
                <c:pt idx="18">
                  <c:v>0.15217391304347799</c:v>
                </c:pt>
                <c:pt idx="19">
                  <c:v>0.155672823218997</c:v>
                </c:pt>
                <c:pt idx="20">
                  <c:v>0.13186813186813301</c:v>
                </c:pt>
                <c:pt idx="21">
                  <c:v>0.13118279569892399</c:v>
                </c:pt>
                <c:pt idx="22">
                  <c:v>0.134903640256959</c:v>
                </c:pt>
                <c:pt idx="23">
                  <c:v>0.134615384615384</c:v>
                </c:pt>
                <c:pt idx="24">
                  <c:v>0.134615384615384</c:v>
                </c:pt>
                <c:pt idx="25">
                  <c:v>0.134615384615384</c:v>
                </c:pt>
                <c:pt idx="26">
                  <c:v>0.134615384615384</c:v>
                </c:pt>
                <c:pt idx="27">
                  <c:v>0.134615384615384</c:v>
                </c:pt>
                <c:pt idx="28">
                  <c:v>0.134615384615384</c:v>
                </c:pt>
                <c:pt idx="29">
                  <c:v>0.134615384615384</c:v>
                </c:pt>
                <c:pt idx="30">
                  <c:v>0.134615384615384</c:v>
                </c:pt>
                <c:pt idx="31">
                  <c:v>0.134615384615384</c:v>
                </c:pt>
                <c:pt idx="32">
                  <c:v>0.134615384615384</c:v>
                </c:pt>
                <c:pt idx="33">
                  <c:v>0.134615384615384</c:v>
                </c:pt>
                <c:pt idx="34">
                  <c:v>0.134615384615384</c:v>
                </c:pt>
                <c:pt idx="35">
                  <c:v>0.134615384615384</c:v>
                </c:pt>
                <c:pt idx="36">
                  <c:v>0.134615384615384</c:v>
                </c:pt>
                <c:pt idx="37">
                  <c:v>0.134615384615384</c:v>
                </c:pt>
                <c:pt idx="38">
                  <c:v>0.134615384615384</c:v>
                </c:pt>
                <c:pt idx="39">
                  <c:v>0.134615384615384</c:v>
                </c:pt>
              </c:numCache>
            </c:numRef>
          </c:yVal>
          <c:smooth val="1"/>
          <c:extLst>
            <c:ext xmlns:c16="http://schemas.microsoft.com/office/drawing/2014/chart" uri="{C3380CC4-5D6E-409C-BE32-E72D297353CC}">
              <c16:uniqueId val="{00000002-E57F-8348-8D54-F78C9FA5B526}"/>
            </c:ext>
          </c:extLst>
        </c:ser>
        <c:ser>
          <c:idx val="3"/>
          <c:order val="3"/>
          <c:tx>
            <c:strRef>
              <c:f>Sheet1!$A$23</c:f>
              <c:strCache>
                <c:ptCount val="1"/>
                <c:pt idx="0">
                  <c:v>V0.1 on v0.1</c:v>
                </c:pt>
              </c:strCache>
            </c:strRef>
          </c:tx>
          <c:spPr>
            <a:ln w="38100" cap="rnd" cmpd="sng" algn="ctr">
              <a:solidFill>
                <a:srgbClr val="F79646">
                  <a:lumMod val="75000"/>
                </a:srgbClr>
              </a:solidFill>
              <a:prstDash val="solid"/>
              <a:round/>
              <a:headEnd type="none" w="med" len="med"/>
              <a:tailEnd type="none" w="med" len="med"/>
            </a:ln>
          </c:spPr>
          <c:marker>
            <c:symbol val="none"/>
          </c:marker>
          <c:xVal>
            <c:numRef>
              <c:f>Sheet1!$C$23:$CF$23</c:f>
              <c:numCache>
                <c:formatCode>General</c:formatCode>
                <c:ptCount val="82"/>
                <c:pt idx="0">
                  <c:v>1.0000000000000101E-2</c:v>
                </c:pt>
                <c:pt idx="1">
                  <c:v>0.02</c:v>
                </c:pt>
                <c:pt idx="2">
                  <c:v>3.00000000000002E-2</c:v>
                </c:pt>
                <c:pt idx="3">
                  <c:v>4.0000000000000098E-2</c:v>
                </c:pt>
                <c:pt idx="4">
                  <c:v>5.00000000000001E-2</c:v>
                </c:pt>
                <c:pt idx="5">
                  <c:v>6.00000000000004E-2</c:v>
                </c:pt>
                <c:pt idx="6">
                  <c:v>7.0000000000000007E-2</c:v>
                </c:pt>
                <c:pt idx="7">
                  <c:v>8.0000000000000196E-2</c:v>
                </c:pt>
                <c:pt idx="8">
                  <c:v>0.09</c:v>
                </c:pt>
                <c:pt idx="9">
                  <c:v>0.1</c:v>
                </c:pt>
                <c:pt idx="10">
                  <c:v>0.11</c:v>
                </c:pt>
                <c:pt idx="11">
                  <c:v>0.12</c:v>
                </c:pt>
                <c:pt idx="12">
                  <c:v>0.13</c:v>
                </c:pt>
                <c:pt idx="13">
                  <c:v>0.14000000000000001</c:v>
                </c:pt>
                <c:pt idx="14">
                  <c:v>0.15</c:v>
                </c:pt>
                <c:pt idx="15">
                  <c:v>0.160000000000001</c:v>
                </c:pt>
                <c:pt idx="16">
                  <c:v>0.17</c:v>
                </c:pt>
                <c:pt idx="17">
                  <c:v>0.18</c:v>
                </c:pt>
                <c:pt idx="18">
                  <c:v>0.19</c:v>
                </c:pt>
                <c:pt idx="19">
                  <c:v>0.2</c:v>
                </c:pt>
                <c:pt idx="20">
                  <c:v>0.21</c:v>
                </c:pt>
                <c:pt idx="21">
                  <c:v>0.220000000000001</c:v>
                </c:pt>
                <c:pt idx="22">
                  <c:v>0.23</c:v>
                </c:pt>
                <c:pt idx="23">
                  <c:v>0.24</c:v>
                </c:pt>
                <c:pt idx="24">
                  <c:v>0.25</c:v>
                </c:pt>
                <c:pt idx="25">
                  <c:v>0.26</c:v>
                </c:pt>
                <c:pt idx="26">
                  <c:v>0.27</c:v>
                </c:pt>
                <c:pt idx="27">
                  <c:v>0.28000000000000003</c:v>
                </c:pt>
                <c:pt idx="28">
                  <c:v>0.28999999999999998</c:v>
                </c:pt>
                <c:pt idx="29">
                  <c:v>0.3</c:v>
                </c:pt>
                <c:pt idx="30">
                  <c:v>0.310000000000002</c:v>
                </c:pt>
                <c:pt idx="31">
                  <c:v>0.320000000000003</c:v>
                </c:pt>
                <c:pt idx="32">
                  <c:v>0.33000000000000301</c:v>
                </c:pt>
                <c:pt idx="33">
                  <c:v>0.34000000000000102</c:v>
                </c:pt>
                <c:pt idx="34">
                  <c:v>0.35</c:v>
                </c:pt>
                <c:pt idx="35">
                  <c:v>0.36</c:v>
                </c:pt>
                <c:pt idx="36">
                  <c:v>0.37</c:v>
                </c:pt>
                <c:pt idx="37">
                  <c:v>0.380000000000003</c:v>
                </c:pt>
                <c:pt idx="38">
                  <c:v>0.39000000000000301</c:v>
                </c:pt>
                <c:pt idx="39">
                  <c:v>0.4</c:v>
                </c:pt>
                <c:pt idx="40">
                  <c:v>0.41</c:v>
                </c:pt>
                <c:pt idx="41">
                  <c:v>0.42</c:v>
                </c:pt>
                <c:pt idx="42">
                  <c:v>0.43</c:v>
                </c:pt>
                <c:pt idx="43">
                  <c:v>0.440000000000001</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0.58000000000000096</c:v>
                </c:pt>
                <c:pt idx="57">
                  <c:v>0.59000000000000097</c:v>
                </c:pt>
                <c:pt idx="58">
                  <c:v>0.60000000000000098</c:v>
                </c:pt>
                <c:pt idx="59">
                  <c:v>0.61000000000000099</c:v>
                </c:pt>
                <c:pt idx="60">
                  <c:v>0.62000000000000599</c:v>
                </c:pt>
                <c:pt idx="61">
                  <c:v>0.64000000000000601</c:v>
                </c:pt>
                <c:pt idx="62">
                  <c:v>0.66000000000000703</c:v>
                </c:pt>
                <c:pt idx="63">
                  <c:v>0.68000000000000305</c:v>
                </c:pt>
                <c:pt idx="64">
                  <c:v>0.70000000000000095</c:v>
                </c:pt>
                <c:pt idx="65">
                  <c:v>0.74000000000000399</c:v>
                </c:pt>
                <c:pt idx="66">
                  <c:v>0.77000000000000401</c:v>
                </c:pt>
                <c:pt idx="67">
                  <c:v>0.81</c:v>
                </c:pt>
                <c:pt idx="68">
                  <c:v>0.83000000000000096</c:v>
                </c:pt>
                <c:pt idx="69">
                  <c:v>0.85000000000000098</c:v>
                </c:pt>
                <c:pt idx="70">
                  <c:v>0.87000000000000599</c:v>
                </c:pt>
                <c:pt idx="71">
                  <c:v>0.89000000000000201</c:v>
                </c:pt>
                <c:pt idx="72">
                  <c:v>0.90000000000000102</c:v>
                </c:pt>
                <c:pt idx="73">
                  <c:v>0.91000000000000103</c:v>
                </c:pt>
                <c:pt idx="74">
                  <c:v>0.93000000000000105</c:v>
                </c:pt>
                <c:pt idx="75">
                  <c:v>0.94000000000000195</c:v>
                </c:pt>
                <c:pt idx="76">
                  <c:v>0.95000000000000195</c:v>
                </c:pt>
                <c:pt idx="77">
                  <c:v>0.96000000000000196</c:v>
                </c:pt>
                <c:pt idx="78">
                  <c:v>0.97000000000000097</c:v>
                </c:pt>
                <c:pt idx="79">
                  <c:v>0.98000000000000098</c:v>
                </c:pt>
                <c:pt idx="80">
                  <c:v>0.99000000000000099</c:v>
                </c:pt>
                <c:pt idx="81">
                  <c:v>1</c:v>
                </c:pt>
              </c:numCache>
            </c:numRef>
          </c:xVal>
          <c:yVal>
            <c:numRef>
              <c:f>Sheet1!$C$24:$CF$24</c:f>
              <c:numCache>
                <c:formatCode>General</c:formatCode>
                <c:ptCount val="82"/>
                <c:pt idx="0">
                  <c:v>0.94400000000000095</c:v>
                </c:pt>
                <c:pt idx="1">
                  <c:v>0.86500000000000399</c:v>
                </c:pt>
                <c:pt idx="2">
                  <c:v>0.77200000000000402</c:v>
                </c:pt>
                <c:pt idx="3">
                  <c:v>0.760000000000006</c:v>
                </c:pt>
                <c:pt idx="4">
                  <c:v>0.753000000000006</c:v>
                </c:pt>
                <c:pt idx="5">
                  <c:v>0.73500000000000099</c:v>
                </c:pt>
                <c:pt idx="6">
                  <c:v>0.71200000000000097</c:v>
                </c:pt>
                <c:pt idx="7">
                  <c:v>0.68500000000000305</c:v>
                </c:pt>
                <c:pt idx="8">
                  <c:v>0.69200000000000395</c:v>
                </c:pt>
                <c:pt idx="9">
                  <c:v>0.69800000000000395</c:v>
                </c:pt>
                <c:pt idx="10">
                  <c:v>0.70100000000000096</c:v>
                </c:pt>
                <c:pt idx="11">
                  <c:v>0.70800000000000096</c:v>
                </c:pt>
                <c:pt idx="12">
                  <c:v>0.70600000000000096</c:v>
                </c:pt>
                <c:pt idx="13">
                  <c:v>0.70300000000000096</c:v>
                </c:pt>
                <c:pt idx="14">
                  <c:v>0.69100000000000406</c:v>
                </c:pt>
                <c:pt idx="15">
                  <c:v>0.69100000000000406</c:v>
                </c:pt>
                <c:pt idx="16">
                  <c:v>0.68000000000000305</c:v>
                </c:pt>
                <c:pt idx="17">
                  <c:v>0.66400000000000703</c:v>
                </c:pt>
                <c:pt idx="18">
                  <c:v>0.65000000000000602</c:v>
                </c:pt>
                <c:pt idx="19">
                  <c:v>0.636000000000006</c:v>
                </c:pt>
                <c:pt idx="20">
                  <c:v>0.62400000000000599</c:v>
                </c:pt>
                <c:pt idx="21">
                  <c:v>0.62000000000000599</c:v>
                </c:pt>
                <c:pt idx="22">
                  <c:v>0.61300000000000199</c:v>
                </c:pt>
                <c:pt idx="23">
                  <c:v>0.60500000000000098</c:v>
                </c:pt>
                <c:pt idx="24">
                  <c:v>0.59400000000000097</c:v>
                </c:pt>
                <c:pt idx="25">
                  <c:v>0.59900000000000098</c:v>
                </c:pt>
                <c:pt idx="26">
                  <c:v>0.59900000000000098</c:v>
                </c:pt>
                <c:pt idx="27">
                  <c:v>0.58700000000000097</c:v>
                </c:pt>
                <c:pt idx="28">
                  <c:v>0.57700000000000096</c:v>
                </c:pt>
                <c:pt idx="29">
                  <c:v>0.57300000000000095</c:v>
                </c:pt>
                <c:pt idx="30">
                  <c:v>0.56600000000000095</c:v>
                </c:pt>
                <c:pt idx="31">
                  <c:v>0.56000000000000005</c:v>
                </c:pt>
                <c:pt idx="32">
                  <c:v>0.55700000000000005</c:v>
                </c:pt>
                <c:pt idx="33">
                  <c:v>0.55200000000000005</c:v>
                </c:pt>
                <c:pt idx="34">
                  <c:v>0.54300000000000004</c:v>
                </c:pt>
                <c:pt idx="35">
                  <c:v>0.54</c:v>
                </c:pt>
                <c:pt idx="36">
                  <c:v>0.53200000000000003</c:v>
                </c:pt>
                <c:pt idx="37">
                  <c:v>0.52100000000000002</c:v>
                </c:pt>
                <c:pt idx="38">
                  <c:v>0.51600000000000001</c:v>
                </c:pt>
                <c:pt idx="39">
                  <c:v>0.51700000000000002</c:v>
                </c:pt>
                <c:pt idx="40">
                  <c:v>0.51200000000000001</c:v>
                </c:pt>
                <c:pt idx="41">
                  <c:v>0.50900000000000001</c:v>
                </c:pt>
                <c:pt idx="42">
                  <c:v>0.505</c:v>
                </c:pt>
                <c:pt idx="43">
                  <c:v>0.499000000000003</c:v>
                </c:pt>
                <c:pt idx="44">
                  <c:v>0.49399999999999999</c:v>
                </c:pt>
                <c:pt idx="45">
                  <c:v>0.48799999999999999</c:v>
                </c:pt>
                <c:pt idx="46">
                  <c:v>0.48399999999999999</c:v>
                </c:pt>
                <c:pt idx="47">
                  <c:v>0.47899999999999998</c:v>
                </c:pt>
                <c:pt idx="48">
                  <c:v>0.47</c:v>
                </c:pt>
                <c:pt idx="49">
                  <c:v>0.46800000000000003</c:v>
                </c:pt>
                <c:pt idx="50">
                  <c:v>0.46300000000000002</c:v>
                </c:pt>
                <c:pt idx="51">
                  <c:v>0.45700000000000002</c:v>
                </c:pt>
                <c:pt idx="52">
                  <c:v>0.45600000000000002</c:v>
                </c:pt>
                <c:pt idx="53">
                  <c:v>0.45400000000000001</c:v>
                </c:pt>
                <c:pt idx="54">
                  <c:v>0.44600000000000101</c:v>
                </c:pt>
                <c:pt idx="55">
                  <c:v>0.443000000000001</c:v>
                </c:pt>
                <c:pt idx="56">
                  <c:v>0.434000000000001</c:v>
                </c:pt>
                <c:pt idx="57">
                  <c:v>0.42599999999999999</c:v>
                </c:pt>
                <c:pt idx="58">
                  <c:v>0.42199999999999999</c:v>
                </c:pt>
                <c:pt idx="59">
                  <c:v>0.41699999999999998</c:v>
                </c:pt>
                <c:pt idx="60">
                  <c:v>0.41299999999999998</c:v>
                </c:pt>
                <c:pt idx="61">
                  <c:v>0.41</c:v>
                </c:pt>
                <c:pt idx="62">
                  <c:v>0.40300000000000002</c:v>
                </c:pt>
                <c:pt idx="63">
                  <c:v>0.39300000000000301</c:v>
                </c:pt>
                <c:pt idx="64">
                  <c:v>0.383000000000003</c:v>
                </c:pt>
                <c:pt idx="65">
                  <c:v>0.36599999999999999</c:v>
                </c:pt>
                <c:pt idx="66">
                  <c:v>0.35499999999999998</c:v>
                </c:pt>
                <c:pt idx="67">
                  <c:v>0.34300000000000103</c:v>
                </c:pt>
                <c:pt idx="68">
                  <c:v>0.33800000000000402</c:v>
                </c:pt>
                <c:pt idx="69">
                  <c:v>0.33000000000000301</c:v>
                </c:pt>
                <c:pt idx="70">
                  <c:v>0.32600000000000301</c:v>
                </c:pt>
                <c:pt idx="71">
                  <c:v>0.32100000000000301</c:v>
                </c:pt>
                <c:pt idx="72">
                  <c:v>0.318000000000003</c:v>
                </c:pt>
                <c:pt idx="73">
                  <c:v>0.316000000000003</c:v>
                </c:pt>
                <c:pt idx="74">
                  <c:v>0.310000000000002</c:v>
                </c:pt>
                <c:pt idx="75">
                  <c:v>0.307</c:v>
                </c:pt>
                <c:pt idx="76">
                  <c:v>0.30499999999999999</c:v>
                </c:pt>
                <c:pt idx="77">
                  <c:v>0.30199999999999999</c:v>
                </c:pt>
                <c:pt idx="78">
                  <c:v>0.29899999999999999</c:v>
                </c:pt>
                <c:pt idx="79">
                  <c:v>0.29599999999999999</c:v>
                </c:pt>
                <c:pt idx="80">
                  <c:v>0.29399999999999998</c:v>
                </c:pt>
                <c:pt idx="81">
                  <c:v>0.29199999999999998</c:v>
                </c:pt>
              </c:numCache>
            </c:numRef>
          </c:yVal>
          <c:smooth val="1"/>
          <c:extLst>
            <c:ext xmlns:c16="http://schemas.microsoft.com/office/drawing/2014/chart" uri="{C3380CC4-5D6E-409C-BE32-E72D297353CC}">
              <c16:uniqueId val="{00000003-E57F-8348-8D54-F78C9FA5B526}"/>
            </c:ext>
          </c:extLst>
        </c:ser>
        <c:ser>
          <c:idx val="4"/>
          <c:order val="4"/>
          <c:tx>
            <c:strRef>
              <c:f>Sheet1!$A$20</c:f>
              <c:strCache>
                <c:ptCount val="1"/>
                <c:pt idx="0">
                  <c:v>V0.2 on v0.2</c:v>
                </c:pt>
              </c:strCache>
            </c:strRef>
          </c:tx>
          <c:spPr>
            <a:ln w="38100" cap="rnd" cmpd="sng" algn="ctr">
              <a:solidFill>
                <a:srgbClr val="00FF00"/>
              </a:solidFill>
              <a:prstDash val="solid"/>
              <a:round/>
              <a:headEnd type="none" w="med" len="med"/>
              <a:tailEnd type="none" w="med" len="med"/>
            </a:ln>
          </c:spPr>
          <c:marker>
            <c:symbol val="none"/>
          </c:marker>
          <c:xVal>
            <c:numRef>
              <c:f>Sheet1!$C$20:$CX$20</c:f>
              <c:numCache>
                <c:formatCode>General</c:formatCode>
                <c:ptCount val="100"/>
                <c:pt idx="0">
                  <c:v>1.0000000000000101E-2</c:v>
                </c:pt>
                <c:pt idx="1">
                  <c:v>0.02</c:v>
                </c:pt>
                <c:pt idx="2">
                  <c:v>3.00000000000002E-2</c:v>
                </c:pt>
                <c:pt idx="3">
                  <c:v>4.0000000000000098E-2</c:v>
                </c:pt>
                <c:pt idx="4">
                  <c:v>5.00000000000001E-2</c:v>
                </c:pt>
                <c:pt idx="5">
                  <c:v>6.00000000000004E-2</c:v>
                </c:pt>
                <c:pt idx="6">
                  <c:v>7.0000000000000007E-2</c:v>
                </c:pt>
                <c:pt idx="7">
                  <c:v>8.0000000000000196E-2</c:v>
                </c:pt>
                <c:pt idx="8">
                  <c:v>0.09</c:v>
                </c:pt>
                <c:pt idx="9">
                  <c:v>0.1</c:v>
                </c:pt>
                <c:pt idx="10">
                  <c:v>0.11</c:v>
                </c:pt>
                <c:pt idx="11">
                  <c:v>0.12</c:v>
                </c:pt>
                <c:pt idx="12">
                  <c:v>0.13</c:v>
                </c:pt>
                <c:pt idx="13">
                  <c:v>0.14000000000000001</c:v>
                </c:pt>
                <c:pt idx="14">
                  <c:v>0.15</c:v>
                </c:pt>
                <c:pt idx="15">
                  <c:v>0.160000000000001</c:v>
                </c:pt>
                <c:pt idx="16">
                  <c:v>0.17</c:v>
                </c:pt>
                <c:pt idx="17">
                  <c:v>0.18</c:v>
                </c:pt>
                <c:pt idx="18">
                  <c:v>0.19</c:v>
                </c:pt>
                <c:pt idx="19">
                  <c:v>0.2</c:v>
                </c:pt>
                <c:pt idx="20">
                  <c:v>0.21</c:v>
                </c:pt>
                <c:pt idx="21">
                  <c:v>0.220000000000001</c:v>
                </c:pt>
                <c:pt idx="22">
                  <c:v>0.23</c:v>
                </c:pt>
                <c:pt idx="23">
                  <c:v>0.24</c:v>
                </c:pt>
                <c:pt idx="24">
                  <c:v>0.25</c:v>
                </c:pt>
                <c:pt idx="25">
                  <c:v>0.26</c:v>
                </c:pt>
                <c:pt idx="26">
                  <c:v>0.27</c:v>
                </c:pt>
                <c:pt idx="27">
                  <c:v>0.28000000000000003</c:v>
                </c:pt>
                <c:pt idx="28">
                  <c:v>0.28999999999999998</c:v>
                </c:pt>
                <c:pt idx="29">
                  <c:v>0.3</c:v>
                </c:pt>
                <c:pt idx="30">
                  <c:v>0.310000000000002</c:v>
                </c:pt>
                <c:pt idx="31">
                  <c:v>0.320000000000003</c:v>
                </c:pt>
                <c:pt idx="32">
                  <c:v>0.33000000000000301</c:v>
                </c:pt>
                <c:pt idx="33">
                  <c:v>0.34000000000000102</c:v>
                </c:pt>
                <c:pt idx="34">
                  <c:v>0.35</c:v>
                </c:pt>
                <c:pt idx="35">
                  <c:v>0.36</c:v>
                </c:pt>
                <c:pt idx="36">
                  <c:v>0.37</c:v>
                </c:pt>
                <c:pt idx="37">
                  <c:v>0.380000000000003</c:v>
                </c:pt>
                <c:pt idx="38">
                  <c:v>0.39000000000000301</c:v>
                </c:pt>
                <c:pt idx="39">
                  <c:v>0.4</c:v>
                </c:pt>
                <c:pt idx="40">
                  <c:v>0.41</c:v>
                </c:pt>
                <c:pt idx="41">
                  <c:v>0.42</c:v>
                </c:pt>
                <c:pt idx="42">
                  <c:v>0.43</c:v>
                </c:pt>
                <c:pt idx="43">
                  <c:v>0.440000000000001</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0.57000000000000095</c:v>
                </c:pt>
                <c:pt idx="57">
                  <c:v>0.58000000000000096</c:v>
                </c:pt>
                <c:pt idx="58">
                  <c:v>0.59000000000000097</c:v>
                </c:pt>
                <c:pt idx="59">
                  <c:v>0.60000000000000098</c:v>
                </c:pt>
                <c:pt idx="60">
                  <c:v>0.61000000000000099</c:v>
                </c:pt>
                <c:pt idx="61">
                  <c:v>0.62000000000000599</c:v>
                </c:pt>
                <c:pt idx="62">
                  <c:v>0.630000000000006</c:v>
                </c:pt>
                <c:pt idx="63">
                  <c:v>0.64000000000000601</c:v>
                </c:pt>
                <c:pt idx="64">
                  <c:v>0.65000000000000602</c:v>
                </c:pt>
                <c:pt idx="65">
                  <c:v>0.66000000000000703</c:v>
                </c:pt>
                <c:pt idx="66">
                  <c:v>0.67000000000000703</c:v>
                </c:pt>
                <c:pt idx="67">
                  <c:v>0.68000000000000305</c:v>
                </c:pt>
                <c:pt idx="68">
                  <c:v>0.69000000000000405</c:v>
                </c:pt>
                <c:pt idx="69">
                  <c:v>0.70000000000000095</c:v>
                </c:pt>
                <c:pt idx="70">
                  <c:v>0.71000000000000096</c:v>
                </c:pt>
                <c:pt idx="71">
                  <c:v>0.72000000000000097</c:v>
                </c:pt>
                <c:pt idx="72">
                  <c:v>0.73000000000000098</c:v>
                </c:pt>
                <c:pt idx="73">
                  <c:v>0.74000000000000399</c:v>
                </c:pt>
                <c:pt idx="74">
                  <c:v>0.750000000000006</c:v>
                </c:pt>
                <c:pt idx="75">
                  <c:v>0.760000000000006</c:v>
                </c:pt>
                <c:pt idx="76">
                  <c:v>0.77000000000000401</c:v>
                </c:pt>
                <c:pt idx="77">
                  <c:v>0.78</c:v>
                </c:pt>
                <c:pt idx="78">
                  <c:v>0.79</c:v>
                </c:pt>
                <c:pt idx="79">
                  <c:v>0.8</c:v>
                </c:pt>
                <c:pt idx="80">
                  <c:v>0.81</c:v>
                </c:pt>
                <c:pt idx="81">
                  <c:v>0.82000000000000095</c:v>
                </c:pt>
                <c:pt idx="82">
                  <c:v>0.83000000000000096</c:v>
                </c:pt>
                <c:pt idx="83">
                  <c:v>0.84000000000000097</c:v>
                </c:pt>
                <c:pt idx="84">
                  <c:v>0.85000000000000098</c:v>
                </c:pt>
                <c:pt idx="85">
                  <c:v>0.86000000000000099</c:v>
                </c:pt>
                <c:pt idx="86">
                  <c:v>0.87000000000000599</c:v>
                </c:pt>
                <c:pt idx="87">
                  <c:v>0.880000000000002</c:v>
                </c:pt>
                <c:pt idx="88">
                  <c:v>0.89000000000000201</c:v>
                </c:pt>
                <c:pt idx="89">
                  <c:v>0.90000000000000102</c:v>
                </c:pt>
                <c:pt idx="90">
                  <c:v>0.91000000000000103</c:v>
                </c:pt>
                <c:pt idx="91">
                  <c:v>0.92000000000000104</c:v>
                </c:pt>
                <c:pt idx="92">
                  <c:v>0.93000000000000105</c:v>
                </c:pt>
                <c:pt idx="93">
                  <c:v>0.94000000000000195</c:v>
                </c:pt>
                <c:pt idx="94">
                  <c:v>0.95000000000000195</c:v>
                </c:pt>
                <c:pt idx="95">
                  <c:v>0.96000000000000196</c:v>
                </c:pt>
                <c:pt idx="96">
                  <c:v>0.97000000000000097</c:v>
                </c:pt>
                <c:pt idx="97">
                  <c:v>0.98000000000000098</c:v>
                </c:pt>
                <c:pt idx="98">
                  <c:v>1</c:v>
                </c:pt>
              </c:numCache>
            </c:numRef>
          </c:xVal>
          <c:yVal>
            <c:numRef>
              <c:f>Sheet1!$C$21:$CX$21</c:f>
              <c:numCache>
                <c:formatCode>General</c:formatCode>
                <c:ptCount val="100"/>
                <c:pt idx="0">
                  <c:v>0.84200000000000097</c:v>
                </c:pt>
                <c:pt idx="1">
                  <c:v>0.92300000000000004</c:v>
                </c:pt>
                <c:pt idx="2">
                  <c:v>0.95100000000000096</c:v>
                </c:pt>
                <c:pt idx="3">
                  <c:v>0.96300000000000097</c:v>
                </c:pt>
                <c:pt idx="4">
                  <c:v>0.95900000000000096</c:v>
                </c:pt>
                <c:pt idx="5">
                  <c:v>0.93300000000000005</c:v>
                </c:pt>
                <c:pt idx="6">
                  <c:v>0.93500000000000005</c:v>
                </c:pt>
                <c:pt idx="7">
                  <c:v>0.93</c:v>
                </c:pt>
                <c:pt idx="8">
                  <c:v>0.91100000000000003</c:v>
                </c:pt>
                <c:pt idx="9">
                  <c:v>0.9</c:v>
                </c:pt>
                <c:pt idx="10">
                  <c:v>0.881000000000002</c:v>
                </c:pt>
                <c:pt idx="11">
                  <c:v>0.878000000000006</c:v>
                </c:pt>
                <c:pt idx="12">
                  <c:v>0.86400000000000299</c:v>
                </c:pt>
                <c:pt idx="13">
                  <c:v>0.84400000000000097</c:v>
                </c:pt>
                <c:pt idx="14">
                  <c:v>0.85600000000000098</c:v>
                </c:pt>
                <c:pt idx="15">
                  <c:v>0.85400000000000098</c:v>
                </c:pt>
                <c:pt idx="16">
                  <c:v>0.84500000000000097</c:v>
                </c:pt>
                <c:pt idx="17">
                  <c:v>0.84900000000000098</c:v>
                </c:pt>
                <c:pt idx="18">
                  <c:v>0.84800000000000098</c:v>
                </c:pt>
                <c:pt idx="19">
                  <c:v>0.83600000000000096</c:v>
                </c:pt>
                <c:pt idx="20">
                  <c:v>0.83000000000000096</c:v>
                </c:pt>
                <c:pt idx="21">
                  <c:v>0.82800000000000096</c:v>
                </c:pt>
                <c:pt idx="22">
                  <c:v>0.82300000000000095</c:v>
                </c:pt>
                <c:pt idx="23">
                  <c:v>0.81900000000000095</c:v>
                </c:pt>
                <c:pt idx="24">
                  <c:v>0.81900000000000095</c:v>
                </c:pt>
                <c:pt idx="25">
                  <c:v>0.81300000000000106</c:v>
                </c:pt>
                <c:pt idx="26">
                  <c:v>0.80800000000000005</c:v>
                </c:pt>
                <c:pt idx="27">
                  <c:v>0.80700000000000005</c:v>
                </c:pt>
                <c:pt idx="28">
                  <c:v>0.80100000000000005</c:v>
                </c:pt>
                <c:pt idx="29">
                  <c:v>0.8</c:v>
                </c:pt>
                <c:pt idx="30">
                  <c:v>0.80200000000000005</c:v>
                </c:pt>
                <c:pt idx="31">
                  <c:v>0.79400000000000004</c:v>
                </c:pt>
                <c:pt idx="32">
                  <c:v>0.79</c:v>
                </c:pt>
                <c:pt idx="33">
                  <c:v>0.78600000000000003</c:v>
                </c:pt>
                <c:pt idx="34">
                  <c:v>0.77400000000000402</c:v>
                </c:pt>
                <c:pt idx="35">
                  <c:v>0.77500000000000402</c:v>
                </c:pt>
                <c:pt idx="36">
                  <c:v>0.77000000000000401</c:v>
                </c:pt>
                <c:pt idx="37">
                  <c:v>0.76400000000000601</c:v>
                </c:pt>
                <c:pt idx="38">
                  <c:v>0.755000000000006</c:v>
                </c:pt>
                <c:pt idx="39">
                  <c:v>0.752000000000006</c:v>
                </c:pt>
                <c:pt idx="40">
                  <c:v>0.74600000000000599</c:v>
                </c:pt>
                <c:pt idx="41">
                  <c:v>0.74100000000000499</c:v>
                </c:pt>
                <c:pt idx="42">
                  <c:v>0.73600000000000099</c:v>
                </c:pt>
                <c:pt idx="43">
                  <c:v>0.72900000000000098</c:v>
                </c:pt>
                <c:pt idx="44">
                  <c:v>0.72700000000000098</c:v>
                </c:pt>
                <c:pt idx="45">
                  <c:v>0.72400000000000098</c:v>
                </c:pt>
                <c:pt idx="46">
                  <c:v>0.71900000000000097</c:v>
                </c:pt>
                <c:pt idx="47">
                  <c:v>0.71500000000000097</c:v>
                </c:pt>
                <c:pt idx="48">
                  <c:v>0.71400000000000097</c:v>
                </c:pt>
                <c:pt idx="49">
                  <c:v>0.71000000000000096</c:v>
                </c:pt>
                <c:pt idx="50">
                  <c:v>0.70500000000000096</c:v>
                </c:pt>
                <c:pt idx="51">
                  <c:v>0.69900000000000395</c:v>
                </c:pt>
                <c:pt idx="52">
                  <c:v>0.69600000000000395</c:v>
                </c:pt>
                <c:pt idx="53">
                  <c:v>0.69100000000000406</c:v>
                </c:pt>
                <c:pt idx="54">
                  <c:v>0.68500000000000305</c:v>
                </c:pt>
                <c:pt idx="55">
                  <c:v>0.67700000000000704</c:v>
                </c:pt>
                <c:pt idx="56">
                  <c:v>0.67100000000000704</c:v>
                </c:pt>
                <c:pt idx="57">
                  <c:v>0.66800000000000703</c:v>
                </c:pt>
                <c:pt idx="58">
                  <c:v>0.66400000000000703</c:v>
                </c:pt>
                <c:pt idx="59">
                  <c:v>0.65600000000000702</c:v>
                </c:pt>
                <c:pt idx="60">
                  <c:v>0.65200000000000702</c:v>
                </c:pt>
                <c:pt idx="61">
                  <c:v>0.65000000000000602</c:v>
                </c:pt>
                <c:pt idx="62">
                  <c:v>0.64800000000000602</c:v>
                </c:pt>
                <c:pt idx="63">
                  <c:v>0.64400000000000601</c:v>
                </c:pt>
                <c:pt idx="64">
                  <c:v>0.63900000000000601</c:v>
                </c:pt>
                <c:pt idx="65">
                  <c:v>0.632000000000006</c:v>
                </c:pt>
                <c:pt idx="66">
                  <c:v>0.62400000000000599</c:v>
                </c:pt>
                <c:pt idx="67">
                  <c:v>0.62100000000000599</c:v>
                </c:pt>
                <c:pt idx="68">
                  <c:v>0.61300000000000199</c:v>
                </c:pt>
                <c:pt idx="69">
                  <c:v>0.60900000000000098</c:v>
                </c:pt>
                <c:pt idx="70">
                  <c:v>0.60500000000000098</c:v>
                </c:pt>
                <c:pt idx="71">
                  <c:v>0.59900000000000098</c:v>
                </c:pt>
                <c:pt idx="72">
                  <c:v>0.59400000000000097</c:v>
                </c:pt>
                <c:pt idx="73">
                  <c:v>0.58800000000000097</c:v>
                </c:pt>
                <c:pt idx="74">
                  <c:v>0.58100000000000096</c:v>
                </c:pt>
                <c:pt idx="75">
                  <c:v>0.57600000000000096</c:v>
                </c:pt>
                <c:pt idx="76">
                  <c:v>0.57300000000000095</c:v>
                </c:pt>
                <c:pt idx="77">
                  <c:v>0.56500000000000095</c:v>
                </c:pt>
                <c:pt idx="78">
                  <c:v>0.56200000000000105</c:v>
                </c:pt>
                <c:pt idx="79">
                  <c:v>0.55600000000000005</c:v>
                </c:pt>
                <c:pt idx="80">
                  <c:v>0.55100000000000005</c:v>
                </c:pt>
                <c:pt idx="81">
                  <c:v>0.54800000000000004</c:v>
                </c:pt>
                <c:pt idx="82">
                  <c:v>0.54300000000000004</c:v>
                </c:pt>
                <c:pt idx="83">
                  <c:v>0.53700000000000003</c:v>
                </c:pt>
                <c:pt idx="84">
                  <c:v>0.53200000000000003</c:v>
                </c:pt>
                <c:pt idx="85">
                  <c:v>0.52800000000000002</c:v>
                </c:pt>
                <c:pt idx="86">
                  <c:v>0.52200000000000002</c:v>
                </c:pt>
                <c:pt idx="87">
                  <c:v>0.51700000000000002</c:v>
                </c:pt>
                <c:pt idx="88">
                  <c:v>0.51500000000000001</c:v>
                </c:pt>
                <c:pt idx="89">
                  <c:v>0.51</c:v>
                </c:pt>
                <c:pt idx="90">
                  <c:v>0.505</c:v>
                </c:pt>
                <c:pt idx="91">
                  <c:v>0.5</c:v>
                </c:pt>
                <c:pt idx="92">
                  <c:v>0.498000000000003</c:v>
                </c:pt>
                <c:pt idx="93">
                  <c:v>0.49299999999999999</c:v>
                </c:pt>
                <c:pt idx="94">
                  <c:v>0.49</c:v>
                </c:pt>
                <c:pt idx="95">
                  <c:v>0.48399999999999999</c:v>
                </c:pt>
                <c:pt idx="96">
                  <c:v>0.48199999999999998</c:v>
                </c:pt>
                <c:pt idx="97">
                  <c:v>0.47899999999999998</c:v>
                </c:pt>
                <c:pt idx="98">
                  <c:v>0.469420000000003</c:v>
                </c:pt>
              </c:numCache>
            </c:numRef>
          </c:yVal>
          <c:smooth val="1"/>
          <c:extLst>
            <c:ext xmlns:c16="http://schemas.microsoft.com/office/drawing/2014/chart" uri="{C3380CC4-5D6E-409C-BE32-E72D297353CC}">
              <c16:uniqueId val="{00000004-E57F-8348-8D54-F78C9FA5B526}"/>
            </c:ext>
          </c:extLst>
        </c:ser>
        <c:ser>
          <c:idx val="5"/>
          <c:order val="5"/>
          <c:tx>
            <c:strRef>
              <c:f>Sheet1!$A$17</c:f>
              <c:strCache>
                <c:ptCount val="1"/>
                <c:pt idx="0">
                  <c:v>V0.3 on V0.3T</c:v>
                </c:pt>
              </c:strCache>
            </c:strRef>
          </c:tx>
          <c:spPr>
            <a:ln w="38100" cap="rnd" cmpd="sng" algn="ctr">
              <a:solidFill>
                <a:srgbClr val="9BBB59">
                  <a:lumMod val="50000"/>
                </a:srgbClr>
              </a:solidFill>
              <a:prstDash val="solid"/>
              <a:round/>
              <a:headEnd type="none" w="med" len="med"/>
              <a:tailEnd type="none" w="med" len="med"/>
            </a:ln>
          </c:spPr>
          <c:marker>
            <c:symbol val="none"/>
          </c:marker>
          <c:xVal>
            <c:numRef>
              <c:f>Sheet1!$C$17:$CX$17</c:f>
              <c:numCache>
                <c:formatCode>General</c:formatCode>
                <c:ptCount val="100"/>
                <c:pt idx="0">
                  <c:v>1.0000000000000101E-2</c:v>
                </c:pt>
                <c:pt idx="1">
                  <c:v>0.02</c:v>
                </c:pt>
                <c:pt idx="2">
                  <c:v>3.00000000000002E-2</c:v>
                </c:pt>
                <c:pt idx="3">
                  <c:v>4.0000000000000098E-2</c:v>
                </c:pt>
                <c:pt idx="4">
                  <c:v>5.00000000000001E-2</c:v>
                </c:pt>
                <c:pt idx="5">
                  <c:v>6.00000000000004E-2</c:v>
                </c:pt>
                <c:pt idx="6">
                  <c:v>7.0000000000000007E-2</c:v>
                </c:pt>
                <c:pt idx="7">
                  <c:v>8.0000000000000196E-2</c:v>
                </c:pt>
                <c:pt idx="8">
                  <c:v>0.09</c:v>
                </c:pt>
                <c:pt idx="9">
                  <c:v>0.1</c:v>
                </c:pt>
                <c:pt idx="10">
                  <c:v>0.11</c:v>
                </c:pt>
                <c:pt idx="11">
                  <c:v>0.12</c:v>
                </c:pt>
                <c:pt idx="12">
                  <c:v>0.13</c:v>
                </c:pt>
                <c:pt idx="13">
                  <c:v>0.14000000000000001</c:v>
                </c:pt>
                <c:pt idx="14">
                  <c:v>0.15</c:v>
                </c:pt>
                <c:pt idx="15">
                  <c:v>0.160000000000001</c:v>
                </c:pt>
                <c:pt idx="16">
                  <c:v>0.17</c:v>
                </c:pt>
                <c:pt idx="17">
                  <c:v>0.18</c:v>
                </c:pt>
                <c:pt idx="18">
                  <c:v>0.19</c:v>
                </c:pt>
                <c:pt idx="19">
                  <c:v>0.2</c:v>
                </c:pt>
                <c:pt idx="20">
                  <c:v>0.21</c:v>
                </c:pt>
                <c:pt idx="21">
                  <c:v>0.220000000000001</c:v>
                </c:pt>
                <c:pt idx="22">
                  <c:v>0.23</c:v>
                </c:pt>
                <c:pt idx="23">
                  <c:v>0.24</c:v>
                </c:pt>
                <c:pt idx="24">
                  <c:v>0.25</c:v>
                </c:pt>
                <c:pt idx="25">
                  <c:v>0.26</c:v>
                </c:pt>
                <c:pt idx="26">
                  <c:v>0.27</c:v>
                </c:pt>
                <c:pt idx="27">
                  <c:v>0.28000000000000003</c:v>
                </c:pt>
                <c:pt idx="28">
                  <c:v>0.28999999999999998</c:v>
                </c:pt>
                <c:pt idx="29">
                  <c:v>0.3</c:v>
                </c:pt>
                <c:pt idx="30">
                  <c:v>0.310000000000002</c:v>
                </c:pt>
                <c:pt idx="31">
                  <c:v>0.320000000000003</c:v>
                </c:pt>
                <c:pt idx="32">
                  <c:v>0.33000000000000301</c:v>
                </c:pt>
                <c:pt idx="33">
                  <c:v>0.34000000000000102</c:v>
                </c:pt>
                <c:pt idx="34">
                  <c:v>0.35</c:v>
                </c:pt>
                <c:pt idx="35">
                  <c:v>0.36</c:v>
                </c:pt>
                <c:pt idx="36">
                  <c:v>0.37</c:v>
                </c:pt>
                <c:pt idx="37">
                  <c:v>0.380000000000003</c:v>
                </c:pt>
                <c:pt idx="38">
                  <c:v>0.39000000000000301</c:v>
                </c:pt>
                <c:pt idx="39">
                  <c:v>0.4</c:v>
                </c:pt>
                <c:pt idx="40">
                  <c:v>0.41</c:v>
                </c:pt>
                <c:pt idx="41">
                  <c:v>0.42</c:v>
                </c:pt>
                <c:pt idx="42">
                  <c:v>0.43</c:v>
                </c:pt>
                <c:pt idx="43">
                  <c:v>0.440000000000001</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0.57000000000000095</c:v>
                </c:pt>
                <c:pt idx="57">
                  <c:v>0.58000000000000096</c:v>
                </c:pt>
                <c:pt idx="58">
                  <c:v>0.59000000000000097</c:v>
                </c:pt>
                <c:pt idx="59">
                  <c:v>0.60000000000000098</c:v>
                </c:pt>
                <c:pt idx="60">
                  <c:v>0.61000000000000099</c:v>
                </c:pt>
                <c:pt idx="61">
                  <c:v>0.62000000000000599</c:v>
                </c:pt>
                <c:pt idx="62">
                  <c:v>0.630000000000006</c:v>
                </c:pt>
                <c:pt idx="63">
                  <c:v>0.64000000000000601</c:v>
                </c:pt>
                <c:pt idx="64">
                  <c:v>0.65000000000000602</c:v>
                </c:pt>
                <c:pt idx="65">
                  <c:v>0.66000000000000703</c:v>
                </c:pt>
                <c:pt idx="66">
                  <c:v>0.67000000000000703</c:v>
                </c:pt>
                <c:pt idx="67">
                  <c:v>0.68000000000000305</c:v>
                </c:pt>
                <c:pt idx="68">
                  <c:v>0.69000000000000405</c:v>
                </c:pt>
                <c:pt idx="69">
                  <c:v>0.70000000000000095</c:v>
                </c:pt>
                <c:pt idx="70">
                  <c:v>0.71000000000000096</c:v>
                </c:pt>
                <c:pt idx="71">
                  <c:v>0.72000000000000097</c:v>
                </c:pt>
                <c:pt idx="72">
                  <c:v>0.73000000000000098</c:v>
                </c:pt>
                <c:pt idx="73">
                  <c:v>0.74000000000000399</c:v>
                </c:pt>
                <c:pt idx="74">
                  <c:v>0.750000000000006</c:v>
                </c:pt>
                <c:pt idx="75">
                  <c:v>0.760000000000006</c:v>
                </c:pt>
                <c:pt idx="76">
                  <c:v>0.77000000000000401</c:v>
                </c:pt>
                <c:pt idx="77">
                  <c:v>0.78</c:v>
                </c:pt>
                <c:pt idx="78">
                  <c:v>0.79</c:v>
                </c:pt>
                <c:pt idx="79">
                  <c:v>0.8</c:v>
                </c:pt>
                <c:pt idx="80">
                  <c:v>0.81</c:v>
                </c:pt>
                <c:pt idx="81">
                  <c:v>0.82000000000000095</c:v>
                </c:pt>
                <c:pt idx="82">
                  <c:v>0.83000000000000096</c:v>
                </c:pt>
                <c:pt idx="83">
                  <c:v>0.84000000000000097</c:v>
                </c:pt>
                <c:pt idx="84">
                  <c:v>0.85000000000000098</c:v>
                </c:pt>
                <c:pt idx="85">
                  <c:v>0.86000000000000099</c:v>
                </c:pt>
                <c:pt idx="86">
                  <c:v>0.87000000000000599</c:v>
                </c:pt>
                <c:pt idx="87">
                  <c:v>0.880000000000002</c:v>
                </c:pt>
                <c:pt idx="88">
                  <c:v>0.89000000000000201</c:v>
                </c:pt>
                <c:pt idx="89">
                  <c:v>0.90000000000000102</c:v>
                </c:pt>
                <c:pt idx="90">
                  <c:v>0.91000000000000103</c:v>
                </c:pt>
                <c:pt idx="91">
                  <c:v>0.92000000000000104</c:v>
                </c:pt>
                <c:pt idx="92">
                  <c:v>0.93000000000000105</c:v>
                </c:pt>
                <c:pt idx="93">
                  <c:v>0.94000000000000195</c:v>
                </c:pt>
                <c:pt idx="94">
                  <c:v>0.95000000000000195</c:v>
                </c:pt>
                <c:pt idx="95">
                  <c:v>0.96000000000000196</c:v>
                </c:pt>
                <c:pt idx="96">
                  <c:v>0.97000000000000097</c:v>
                </c:pt>
                <c:pt idx="97">
                  <c:v>0.98000000000000098</c:v>
                </c:pt>
                <c:pt idx="98">
                  <c:v>1</c:v>
                </c:pt>
              </c:numCache>
            </c:numRef>
          </c:xVal>
          <c:yVal>
            <c:numRef>
              <c:f>Sheet1!$C$18:$CX$18</c:f>
              <c:numCache>
                <c:formatCode>General</c:formatCode>
                <c:ptCount val="100"/>
                <c:pt idx="0">
                  <c:v>0.9</c:v>
                </c:pt>
                <c:pt idx="1">
                  <c:v>0.88300000000000201</c:v>
                </c:pt>
                <c:pt idx="2">
                  <c:v>0.90700000000000003</c:v>
                </c:pt>
                <c:pt idx="3">
                  <c:v>0.90600000000000003</c:v>
                </c:pt>
                <c:pt idx="4">
                  <c:v>0.92200000000000004</c:v>
                </c:pt>
                <c:pt idx="5">
                  <c:v>0.91600000000000004</c:v>
                </c:pt>
                <c:pt idx="6">
                  <c:v>0.92200000000000004</c:v>
                </c:pt>
                <c:pt idx="7">
                  <c:v>0.92400000000000004</c:v>
                </c:pt>
                <c:pt idx="8">
                  <c:v>0.91900000000000004</c:v>
                </c:pt>
                <c:pt idx="9">
                  <c:v>0.92700000000000005</c:v>
                </c:pt>
                <c:pt idx="10">
                  <c:v>0.92500000000000004</c:v>
                </c:pt>
                <c:pt idx="11">
                  <c:v>0.91400000000000003</c:v>
                </c:pt>
                <c:pt idx="12">
                  <c:v>0.91200000000000003</c:v>
                </c:pt>
                <c:pt idx="13">
                  <c:v>0.91100000000000003</c:v>
                </c:pt>
                <c:pt idx="14">
                  <c:v>0.90300000000000002</c:v>
                </c:pt>
                <c:pt idx="15">
                  <c:v>0.90300000000000002</c:v>
                </c:pt>
                <c:pt idx="16">
                  <c:v>0.90900000000000003</c:v>
                </c:pt>
                <c:pt idx="17">
                  <c:v>0.90700000000000003</c:v>
                </c:pt>
                <c:pt idx="18">
                  <c:v>0.91</c:v>
                </c:pt>
                <c:pt idx="19">
                  <c:v>0.90200000000000002</c:v>
                </c:pt>
                <c:pt idx="20">
                  <c:v>0.89800000000000202</c:v>
                </c:pt>
                <c:pt idx="21">
                  <c:v>0.89600000000000202</c:v>
                </c:pt>
                <c:pt idx="22">
                  <c:v>0.89200000000000201</c:v>
                </c:pt>
                <c:pt idx="23">
                  <c:v>0.89400000000000202</c:v>
                </c:pt>
                <c:pt idx="24">
                  <c:v>0.88800000000000201</c:v>
                </c:pt>
                <c:pt idx="25">
                  <c:v>0.882000000000002</c:v>
                </c:pt>
                <c:pt idx="26">
                  <c:v>0.877000000000006</c:v>
                </c:pt>
                <c:pt idx="27">
                  <c:v>0.876000000000006</c:v>
                </c:pt>
                <c:pt idx="28">
                  <c:v>0.87400000000000599</c:v>
                </c:pt>
                <c:pt idx="29">
                  <c:v>0.86800000000000599</c:v>
                </c:pt>
                <c:pt idx="30">
                  <c:v>0.86200000000000099</c:v>
                </c:pt>
                <c:pt idx="31">
                  <c:v>0.86100000000000099</c:v>
                </c:pt>
                <c:pt idx="32">
                  <c:v>0.85500000000000098</c:v>
                </c:pt>
                <c:pt idx="33">
                  <c:v>0.84800000000000098</c:v>
                </c:pt>
                <c:pt idx="34">
                  <c:v>0.84200000000000097</c:v>
                </c:pt>
                <c:pt idx="35">
                  <c:v>0.84000000000000097</c:v>
                </c:pt>
                <c:pt idx="36">
                  <c:v>0.83300000000000096</c:v>
                </c:pt>
                <c:pt idx="37">
                  <c:v>0.83100000000000096</c:v>
                </c:pt>
                <c:pt idx="38">
                  <c:v>0.82600000000000096</c:v>
                </c:pt>
                <c:pt idx="39">
                  <c:v>0.82500000000000095</c:v>
                </c:pt>
                <c:pt idx="40">
                  <c:v>0.82200000000000095</c:v>
                </c:pt>
                <c:pt idx="41">
                  <c:v>0.81500000000000095</c:v>
                </c:pt>
                <c:pt idx="42">
                  <c:v>0.80900000000000005</c:v>
                </c:pt>
                <c:pt idx="43">
                  <c:v>0.80400000000000005</c:v>
                </c:pt>
                <c:pt idx="44">
                  <c:v>0.80200000000000005</c:v>
                </c:pt>
                <c:pt idx="45">
                  <c:v>0.79800000000000004</c:v>
                </c:pt>
                <c:pt idx="46">
                  <c:v>0.79500000000000004</c:v>
                </c:pt>
                <c:pt idx="47">
                  <c:v>0.78500000000000003</c:v>
                </c:pt>
                <c:pt idx="48">
                  <c:v>0.77700000000000502</c:v>
                </c:pt>
                <c:pt idx="49">
                  <c:v>0.77200000000000402</c:v>
                </c:pt>
                <c:pt idx="50">
                  <c:v>0.76600000000000601</c:v>
                </c:pt>
                <c:pt idx="51">
                  <c:v>0.761000000000006</c:v>
                </c:pt>
                <c:pt idx="52">
                  <c:v>0.74900000000000599</c:v>
                </c:pt>
                <c:pt idx="53">
                  <c:v>0.74600000000000599</c:v>
                </c:pt>
                <c:pt idx="54">
                  <c:v>0.74400000000000599</c:v>
                </c:pt>
                <c:pt idx="55">
                  <c:v>0.74000000000000399</c:v>
                </c:pt>
                <c:pt idx="56">
                  <c:v>0.73500000000000099</c:v>
                </c:pt>
                <c:pt idx="57">
                  <c:v>0.72900000000000098</c:v>
                </c:pt>
                <c:pt idx="58">
                  <c:v>0.72600000000000098</c:v>
                </c:pt>
                <c:pt idx="59">
                  <c:v>0.72100000000000097</c:v>
                </c:pt>
                <c:pt idx="60">
                  <c:v>0.71500000000000097</c:v>
                </c:pt>
                <c:pt idx="61">
                  <c:v>0.71000000000000096</c:v>
                </c:pt>
                <c:pt idx="62">
                  <c:v>0.70100000000000096</c:v>
                </c:pt>
                <c:pt idx="63">
                  <c:v>0.69800000000000395</c:v>
                </c:pt>
                <c:pt idx="64">
                  <c:v>0.69400000000000395</c:v>
                </c:pt>
                <c:pt idx="65">
                  <c:v>0.68500000000000305</c:v>
                </c:pt>
                <c:pt idx="66">
                  <c:v>0.67700000000000704</c:v>
                </c:pt>
                <c:pt idx="67">
                  <c:v>0.67000000000000703</c:v>
                </c:pt>
                <c:pt idx="68">
                  <c:v>0.66600000000000703</c:v>
                </c:pt>
                <c:pt idx="69">
                  <c:v>0.66300000000000703</c:v>
                </c:pt>
                <c:pt idx="70">
                  <c:v>0.66000000000000703</c:v>
                </c:pt>
                <c:pt idx="71">
                  <c:v>0.65700000000000702</c:v>
                </c:pt>
                <c:pt idx="72">
                  <c:v>0.65200000000000702</c:v>
                </c:pt>
                <c:pt idx="73">
                  <c:v>0.64500000000000601</c:v>
                </c:pt>
                <c:pt idx="74">
                  <c:v>0.64000000000000601</c:v>
                </c:pt>
                <c:pt idx="75">
                  <c:v>0.635000000000006</c:v>
                </c:pt>
                <c:pt idx="76">
                  <c:v>0.631000000000006</c:v>
                </c:pt>
                <c:pt idx="77">
                  <c:v>0.62300000000000599</c:v>
                </c:pt>
                <c:pt idx="78">
                  <c:v>0.62100000000000599</c:v>
                </c:pt>
                <c:pt idx="79">
                  <c:v>0.61600000000000499</c:v>
                </c:pt>
                <c:pt idx="80">
                  <c:v>0.61100000000000099</c:v>
                </c:pt>
                <c:pt idx="81">
                  <c:v>0.60900000000000098</c:v>
                </c:pt>
                <c:pt idx="82">
                  <c:v>0.60200000000000098</c:v>
                </c:pt>
                <c:pt idx="83">
                  <c:v>0.59700000000000097</c:v>
                </c:pt>
                <c:pt idx="84">
                  <c:v>0.59100000000000097</c:v>
                </c:pt>
                <c:pt idx="85">
                  <c:v>0.58700000000000097</c:v>
                </c:pt>
                <c:pt idx="86">
                  <c:v>0.58000000000000096</c:v>
                </c:pt>
                <c:pt idx="87">
                  <c:v>0.57600000000000096</c:v>
                </c:pt>
                <c:pt idx="88">
                  <c:v>0.57300000000000095</c:v>
                </c:pt>
                <c:pt idx="89">
                  <c:v>0.56300000000000106</c:v>
                </c:pt>
                <c:pt idx="90">
                  <c:v>0.56100000000000005</c:v>
                </c:pt>
                <c:pt idx="91">
                  <c:v>0.55500000000000005</c:v>
                </c:pt>
                <c:pt idx="92">
                  <c:v>0.55000000000000004</c:v>
                </c:pt>
                <c:pt idx="93">
                  <c:v>0.54700000000000004</c:v>
                </c:pt>
                <c:pt idx="94">
                  <c:v>0.54300000000000004</c:v>
                </c:pt>
                <c:pt idx="95">
                  <c:v>0.54</c:v>
                </c:pt>
                <c:pt idx="96">
                  <c:v>0.53700000000000003</c:v>
                </c:pt>
                <c:pt idx="97">
                  <c:v>0.53600000000000003</c:v>
                </c:pt>
                <c:pt idx="98">
                  <c:v>0.52800000000000002</c:v>
                </c:pt>
              </c:numCache>
            </c:numRef>
          </c:yVal>
          <c:smooth val="1"/>
          <c:extLst>
            <c:ext xmlns:c16="http://schemas.microsoft.com/office/drawing/2014/chart" uri="{C3380CC4-5D6E-409C-BE32-E72D297353CC}">
              <c16:uniqueId val="{00000005-E57F-8348-8D54-F78C9FA5B526}"/>
            </c:ext>
          </c:extLst>
        </c:ser>
        <c:ser>
          <c:idx val="6"/>
          <c:order val="6"/>
          <c:tx>
            <c:strRef>
              <c:f>Sheet1!$A$14</c:f>
              <c:strCache>
                <c:ptCount val="1"/>
                <c:pt idx="0">
                  <c:v>V0.4</c:v>
                </c:pt>
              </c:strCache>
            </c:strRef>
          </c:tx>
          <c:spPr>
            <a:ln w="38100" cap="rnd" cmpd="sng" algn="ctr">
              <a:solidFill>
                <a:srgbClr val="CC66FF"/>
              </a:solidFill>
              <a:prstDash val="solid"/>
              <a:round/>
              <a:headEnd type="none" w="med" len="med"/>
              <a:tailEnd type="none" w="med" len="med"/>
            </a:ln>
          </c:spPr>
          <c:marker>
            <c:symbol val="none"/>
          </c:marker>
          <c:xVal>
            <c:numRef>
              <c:f>Sheet1!$C$14:$CX$14</c:f>
              <c:numCache>
                <c:formatCode>0%</c:formatCode>
                <c:ptCount val="100"/>
                <c:pt idx="0">
                  <c:v>1.0000000000000101E-2</c:v>
                </c:pt>
                <c:pt idx="1">
                  <c:v>0.02</c:v>
                </c:pt>
                <c:pt idx="2">
                  <c:v>3.00000000000002E-2</c:v>
                </c:pt>
                <c:pt idx="3">
                  <c:v>4.0000000000000098E-2</c:v>
                </c:pt>
                <c:pt idx="4">
                  <c:v>5.00000000000001E-2</c:v>
                </c:pt>
                <c:pt idx="5">
                  <c:v>6.00000000000004E-2</c:v>
                </c:pt>
                <c:pt idx="6">
                  <c:v>7.0000000000000007E-2</c:v>
                </c:pt>
                <c:pt idx="7">
                  <c:v>8.0000000000000196E-2</c:v>
                </c:pt>
                <c:pt idx="8">
                  <c:v>0.09</c:v>
                </c:pt>
                <c:pt idx="9">
                  <c:v>0.1</c:v>
                </c:pt>
                <c:pt idx="10">
                  <c:v>0.11</c:v>
                </c:pt>
                <c:pt idx="11">
                  <c:v>0.12</c:v>
                </c:pt>
                <c:pt idx="12">
                  <c:v>0.13</c:v>
                </c:pt>
                <c:pt idx="13">
                  <c:v>0.14000000000000001</c:v>
                </c:pt>
                <c:pt idx="14">
                  <c:v>0.15</c:v>
                </c:pt>
                <c:pt idx="15">
                  <c:v>0.160000000000001</c:v>
                </c:pt>
                <c:pt idx="16">
                  <c:v>0.17</c:v>
                </c:pt>
                <c:pt idx="17">
                  <c:v>0.18</c:v>
                </c:pt>
                <c:pt idx="18">
                  <c:v>0.19</c:v>
                </c:pt>
                <c:pt idx="19">
                  <c:v>0.2</c:v>
                </c:pt>
                <c:pt idx="20">
                  <c:v>0.21</c:v>
                </c:pt>
                <c:pt idx="21">
                  <c:v>0.220000000000001</c:v>
                </c:pt>
                <c:pt idx="22">
                  <c:v>0.23</c:v>
                </c:pt>
                <c:pt idx="23">
                  <c:v>0.24</c:v>
                </c:pt>
                <c:pt idx="24">
                  <c:v>0.25</c:v>
                </c:pt>
                <c:pt idx="25">
                  <c:v>0.26</c:v>
                </c:pt>
                <c:pt idx="26">
                  <c:v>0.27</c:v>
                </c:pt>
                <c:pt idx="27">
                  <c:v>0.28000000000000003</c:v>
                </c:pt>
                <c:pt idx="28">
                  <c:v>0.28999999999999998</c:v>
                </c:pt>
                <c:pt idx="29">
                  <c:v>0.3</c:v>
                </c:pt>
                <c:pt idx="30">
                  <c:v>0.310000000000002</c:v>
                </c:pt>
                <c:pt idx="31">
                  <c:v>0.320000000000003</c:v>
                </c:pt>
                <c:pt idx="32">
                  <c:v>0.33000000000000301</c:v>
                </c:pt>
                <c:pt idx="33">
                  <c:v>0.34000000000000102</c:v>
                </c:pt>
                <c:pt idx="34">
                  <c:v>0.35</c:v>
                </c:pt>
                <c:pt idx="35">
                  <c:v>0.36</c:v>
                </c:pt>
                <c:pt idx="36">
                  <c:v>0.37</c:v>
                </c:pt>
                <c:pt idx="37">
                  <c:v>0.380000000000003</c:v>
                </c:pt>
                <c:pt idx="38">
                  <c:v>0.39000000000000301</c:v>
                </c:pt>
                <c:pt idx="39">
                  <c:v>0.4</c:v>
                </c:pt>
                <c:pt idx="40">
                  <c:v>0.41</c:v>
                </c:pt>
                <c:pt idx="41">
                  <c:v>0.42</c:v>
                </c:pt>
                <c:pt idx="42">
                  <c:v>0.43</c:v>
                </c:pt>
                <c:pt idx="43">
                  <c:v>0.440000000000001</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0.57000000000000095</c:v>
                </c:pt>
                <c:pt idx="57">
                  <c:v>0.58000000000000096</c:v>
                </c:pt>
                <c:pt idx="58">
                  <c:v>0.59000000000000097</c:v>
                </c:pt>
                <c:pt idx="59">
                  <c:v>0.60000000000000098</c:v>
                </c:pt>
                <c:pt idx="60">
                  <c:v>0.61000000000000099</c:v>
                </c:pt>
                <c:pt idx="61">
                  <c:v>0.62000000000000599</c:v>
                </c:pt>
                <c:pt idx="62">
                  <c:v>0.630000000000006</c:v>
                </c:pt>
                <c:pt idx="63">
                  <c:v>0.64000000000000601</c:v>
                </c:pt>
                <c:pt idx="64">
                  <c:v>0.65000000000000602</c:v>
                </c:pt>
                <c:pt idx="65">
                  <c:v>0.66000000000000703</c:v>
                </c:pt>
                <c:pt idx="66">
                  <c:v>0.67000000000000703</c:v>
                </c:pt>
                <c:pt idx="67">
                  <c:v>0.68000000000000305</c:v>
                </c:pt>
                <c:pt idx="68">
                  <c:v>0.69000000000000405</c:v>
                </c:pt>
                <c:pt idx="69">
                  <c:v>0.70000000000000095</c:v>
                </c:pt>
                <c:pt idx="70">
                  <c:v>0.71000000000000096</c:v>
                </c:pt>
                <c:pt idx="71">
                  <c:v>0.72000000000000097</c:v>
                </c:pt>
                <c:pt idx="72">
                  <c:v>0.73000000000000098</c:v>
                </c:pt>
                <c:pt idx="73">
                  <c:v>0.74000000000000399</c:v>
                </c:pt>
                <c:pt idx="74">
                  <c:v>0.750000000000006</c:v>
                </c:pt>
                <c:pt idx="75">
                  <c:v>0.760000000000006</c:v>
                </c:pt>
                <c:pt idx="76">
                  <c:v>0.77000000000000401</c:v>
                </c:pt>
                <c:pt idx="77">
                  <c:v>0.78</c:v>
                </c:pt>
                <c:pt idx="78">
                  <c:v>0.79</c:v>
                </c:pt>
                <c:pt idx="79">
                  <c:v>0.8</c:v>
                </c:pt>
                <c:pt idx="80">
                  <c:v>0.81</c:v>
                </c:pt>
                <c:pt idx="81">
                  <c:v>0.82000000000000095</c:v>
                </c:pt>
                <c:pt idx="82">
                  <c:v>0.83000000000000096</c:v>
                </c:pt>
                <c:pt idx="83">
                  <c:v>0.84000000000000097</c:v>
                </c:pt>
                <c:pt idx="84">
                  <c:v>0.85000000000000098</c:v>
                </c:pt>
                <c:pt idx="85">
                  <c:v>0.86000000000000099</c:v>
                </c:pt>
                <c:pt idx="86">
                  <c:v>0.87000000000000599</c:v>
                </c:pt>
                <c:pt idx="87">
                  <c:v>0.880000000000002</c:v>
                </c:pt>
                <c:pt idx="88">
                  <c:v>0.89000000000000201</c:v>
                </c:pt>
                <c:pt idx="89">
                  <c:v>0.9</c:v>
                </c:pt>
                <c:pt idx="90">
                  <c:v>0.91</c:v>
                </c:pt>
                <c:pt idx="91">
                  <c:v>0.92</c:v>
                </c:pt>
                <c:pt idx="92">
                  <c:v>0.93</c:v>
                </c:pt>
                <c:pt idx="93">
                  <c:v>0.94000000000000095</c:v>
                </c:pt>
                <c:pt idx="94">
                  <c:v>0.95000000000000095</c:v>
                </c:pt>
                <c:pt idx="95">
                  <c:v>0.96000000000000096</c:v>
                </c:pt>
                <c:pt idx="96">
                  <c:v>0.97</c:v>
                </c:pt>
                <c:pt idx="97">
                  <c:v>0.98</c:v>
                </c:pt>
                <c:pt idx="98">
                  <c:v>0.99</c:v>
                </c:pt>
                <c:pt idx="99">
                  <c:v>1</c:v>
                </c:pt>
              </c:numCache>
            </c:numRef>
          </c:xVal>
          <c:yVal>
            <c:numRef>
              <c:f>Sheet1!$C$15:$CX$15</c:f>
              <c:numCache>
                <c:formatCode>General</c:formatCode>
                <c:ptCount val="100"/>
                <c:pt idx="0">
                  <c:v>0.91300000000000003</c:v>
                </c:pt>
                <c:pt idx="1">
                  <c:v>0.94000000000000095</c:v>
                </c:pt>
                <c:pt idx="2">
                  <c:v>0.92900000000000005</c:v>
                </c:pt>
                <c:pt idx="3">
                  <c:v>0.93300000000000005</c:v>
                </c:pt>
                <c:pt idx="4">
                  <c:v>0.94300000000000095</c:v>
                </c:pt>
                <c:pt idx="5">
                  <c:v>0.95000000000000095</c:v>
                </c:pt>
                <c:pt idx="6">
                  <c:v>0.95000000000000095</c:v>
                </c:pt>
                <c:pt idx="7">
                  <c:v>0.94600000000000095</c:v>
                </c:pt>
                <c:pt idx="8">
                  <c:v>0.94100000000000095</c:v>
                </c:pt>
                <c:pt idx="9">
                  <c:v>0.94300000000000095</c:v>
                </c:pt>
                <c:pt idx="10">
                  <c:v>0.93900000000000095</c:v>
                </c:pt>
                <c:pt idx="11">
                  <c:v>0.93700000000000105</c:v>
                </c:pt>
                <c:pt idx="12">
                  <c:v>0.93200000000000005</c:v>
                </c:pt>
                <c:pt idx="13">
                  <c:v>0.93300000000000005</c:v>
                </c:pt>
                <c:pt idx="14">
                  <c:v>0.93200000000000005</c:v>
                </c:pt>
                <c:pt idx="15">
                  <c:v>0.92900000000000005</c:v>
                </c:pt>
                <c:pt idx="16">
                  <c:v>0.92700000000000005</c:v>
                </c:pt>
                <c:pt idx="17">
                  <c:v>0.92500000000000004</c:v>
                </c:pt>
                <c:pt idx="18">
                  <c:v>0.92200000000000004</c:v>
                </c:pt>
                <c:pt idx="19">
                  <c:v>0.92</c:v>
                </c:pt>
                <c:pt idx="20">
                  <c:v>0.91500000000000004</c:v>
                </c:pt>
                <c:pt idx="21">
                  <c:v>0.91200000000000003</c:v>
                </c:pt>
                <c:pt idx="22">
                  <c:v>0.90600000000000003</c:v>
                </c:pt>
                <c:pt idx="23">
                  <c:v>0.90600000000000003</c:v>
                </c:pt>
                <c:pt idx="24">
                  <c:v>0.90100000000000002</c:v>
                </c:pt>
                <c:pt idx="25">
                  <c:v>0.89800000000000202</c:v>
                </c:pt>
                <c:pt idx="26">
                  <c:v>0.89300000000000201</c:v>
                </c:pt>
                <c:pt idx="27">
                  <c:v>0.88900000000000201</c:v>
                </c:pt>
                <c:pt idx="28">
                  <c:v>0.88400000000000201</c:v>
                </c:pt>
                <c:pt idx="29">
                  <c:v>0.879000000000006</c:v>
                </c:pt>
                <c:pt idx="30">
                  <c:v>0.87400000000000599</c:v>
                </c:pt>
                <c:pt idx="31">
                  <c:v>0.87200000000000599</c:v>
                </c:pt>
                <c:pt idx="32">
                  <c:v>0.86800000000000599</c:v>
                </c:pt>
                <c:pt idx="33">
                  <c:v>0.86500000000000399</c:v>
                </c:pt>
                <c:pt idx="34">
                  <c:v>0.86000000000000099</c:v>
                </c:pt>
                <c:pt idx="35">
                  <c:v>0.85600000000000098</c:v>
                </c:pt>
                <c:pt idx="36">
                  <c:v>0.85200000000000098</c:v>
                </c:pt>
                <c:pt idx="37">
                  <c:v>0.85100000000000098</c:v>
                </c:pt>
                <c:pt idx="38">
                  <c:v>0.84400000000000097</c:v>
                </c:pt>
                <c:pt idx="39">
                  <c:v>0.84200000000000097</c:v>
                </c:pt>
                <c:pt idx="40">
                  <c:v>0.83700000000000097</c:v>
                </c:pt>
                <c:pt idx="41">
                  <c:v>0.83100000000000096</c:v>
                </c:pt>
                <c:pt idx="42">
                  <c:v>0.82700000000000096</c:v>
                </c:pt>
                <c:pt idx="43">
                  <c:v>0.82300000000000095</c:v>
                </c:pt>
                <c:pt idx="44">
                  <c:v>0.81700000000000095</c:v>
                </c:pt>
                <c:pt idx="45">
                  <c:v>0.81400000000000095</c:v>
                </c:pt>
                <c:pt idx="46">
                  <c:v>0.80900000000000005</c:v>
                </c:pt>
                <c:pt idx="47">
                  <c:v>0.80500000000000005</c:v>
                </c:pt>
                <c:pt idx="48">
                  <c:v>0.79900000000000004</c:v>
                </c:pt>
                <c:pt idx="49">
                  <c:v>0.79600000000000004</c:v>
                </c:pt>
                <c:pt idx="50">
                  <c:v>0.79300000000000004</c:v>
                </c:pt>
                <c:pt idx="51">
                  <c:v>0.78800000000000003</c:v>
                </c:pt>
                <c:pt idx="52">
                  <c:v>0.78300000000000003</c:v>
                </c:pt>
                <c:pt idx="53">
                  <c:v>0.77800000000000502</c:v>
                </c:pt>
                <c:pt idx="54">
                  <c:v>0.77400000000000402</c:v>
                </c:pt>
                <c:pt idx="55">
                  <c:v>0.77000000000000401</c:v>
                </c:pt>
                <c:pt idx="56">
                  <c:v>0.76400000000000601</c:v>
                </c:pt>
                <c:pt idx="57">
                  <c:v>0.760000000000006</c:v>
                </c:pt>
                <c:pt idx="58">
                  <c:v>0.756000000000006</c:v>
                </c:pt>
                <c:pt idx="59">
                  <c:v>0.752000000000006</c:v>
                </c:pt>
                <c:pt idx="60">
                  <c:v>0.74700000000000599</c:v>
                </c:pt>
                <c:pt idx="61">
                  <c:v>0.74200000000000599</c:v>
                </c:pt>
                <c:pt idx="62">
                  <c:v>0.73900000000000299</c:v>
                </c:pt>
                <c:pt idx="63">
                  <c:v>0.73400000000000098</c:v>
                </c:pt>
                <c:pt idx="64">
                  <c:v>0.73100000000000098</c:v>
                </c:pt>
                <c:pt idx="65">
                  <c:v>0.72700000000000098</c:v>
                </c:pt>
                <c:pt idx="66">
                  <c:v>0.72200000000000097</c:v>
                </c:pt>
                <c:pt idx="67">
                  <c:v>0.71600000000000097</c:v>
                </c:pt>
                <c:pt idx="68">
                  <c:v>0.71200000000000097</c:v>
                </c:pt>
                <c:pt idx="69">
                  <c:v>0.70700000000000096</c:v>
                </c:pt>
                <c:pt idx="70">
                  <c:v>0.70200000000000096</c:v>
                </c:pt>
                <c:pt idx="71">
                  <c:v>0.69700000000000395</c:v>
                </c:pt>
                <c:pt idx="72">
                  <c:v>0.69300000000000395</c:v>
                </c:pt>
                <c:pt idx="73">
                  <c:v>0.68700000000000305</c:v>
                </c:pt>
                <c:pt idx="74">
                  <c:v>0.68100000000000305</c:v>
                </c:pt>
                <c:pt idx="75">
                  <c:v>0.67700000000000704</c:v>
                </c:pt>
                <c:pt idx="76">
                  <c:v>0.67200000000000704</c:v>
                </c:pt>
                <c:pt idx="77">
                  <c:v>0.66700000000000703</c:v>
                </c:pt>
                <c:pt idx="78">
                  <c:v>0.66300000000000703</c:v>
                </c:pt>
                <c:pt idx="79">
                  <c:v>0.65700000000000702</c:v>
                </c:pt>
                <c:pt idx="80">
                  <c:v>0.65200000000000702</c:v>
                </c:pt>
                <c:pt idx="81">
                  <c:v>0.64700000000000601</c:v>
                </c:pt>
                <c:pt idx="82">
                  <c:v>0.64200000000000601</c:v>
                </c:pt>
                <c:pt idx="83">
                  <c:v>0.63700000000000601</c:v>
                </c:pt>
                <c:pt idx="84">
                  <c:v>0.634000000000006</c:v>
                </c:pt>
                <c:pt idx="85">
                  <c:v>0.629000000000006</c:v>
                </c:pt>
                <c:pt idx="86">
                  <c:v>0.62300000000000599</c:v>
                </c:pt>
                <c:pt idx="87">
                  <c:v>0.61800000000000599</c:v>
                </c:pt>
                <c:pt idx="88">
                  <c:v>0.61300000000000199</c:v>
                </c:pt>
                <c:pt idx="89">
                  <c:v>0.60800000000000098</c:v>
                </c:pt>
                <c:pt idx="90">
                  <c:v>0.60200000000000098</c:v>
                </c:pt>
                <c:pt idx="91">
                  <c:v>0.59700000000000097</c:v>
                </c:pt>
                <c:pt idx="92">
                  <c:v>0.59200000000000097</c:v>
                </c:pt>
                <c:pt idx="93">
                  <c:v>0.58700000000000097</c:v>
                </c:pt>
                <c:pt idx="94">
                  <c:v>0.58300000000000096</c:v>
                </c:pt>
                <c:pt idx="95">
                  <c:v>0.57700000000000096</c:v>
                </c:pt>
                <c:pt idx="96">
                  <c:v>0.57300000000000095</c:v>
                </c:pt>
                <c:pt idx="97">
                  <c:v>0.56800000000000095</c:v>
                </c:pt>
                <c:pt idx="98">
                  <c:v>0.56400000000000095</c:v>
                </c:pt>
                <c:pt idx="99">
                  <c:v>0.56010000000000004</c:v>
                </c:pt>
              </c:numCache>
            </c:numRef>
          </c:yVal>
          <c:smooth val="1"/>
          <c:extLst>
            <c:ext xmlns:c16="http://schemas.microsoft.com/office/drawing/2014/chart" uri="{C3380CC4-5D6E-409C-BE32-E72D297353CC}">
              <c16:uniqueId val="{00000006-E57F-8348-8D54-F78C9FA5B526}"/>
            </c:ext>
          </c:extLst>
        </c:ser>
        <c:ser>
          <c:idx val="7"/>
          <c:order val="7"/>
          <c:tx>
            <c:strRef>
              <c:f>Sheet1!$A$11</c:f>
              <c:strCache>
                <c:ptCount val="1"/>
                <c:pt idx="0">
                  <c:v>V0.5</c:v>
                </c:pt>
              </c:strCache>
            </c:strRef>
          </c:tx>
          <c:spPr>
            <a:ln w="38100" cap="rnd" cmpd="sng" algn="ctr">
              <a:solidFill>
                <a:srgbClr val="C0504D">
                  <a:lumMod val="75000"/>
                </a:srgbClr>
              </a:solidFill>
              <a:prstDash val="solid"/>
              <a:round/>
              <a:headEnd type="none" w="med" len="med"/>
              <a:tailEnd type="none" w="med" len="med"/>
            </a:ln>
          </c:spPr>
          <c:marker>
            <c:symbol val="none"/>
          </c:marker>
          <c:xVal>
            <c:numRef>
              <c:f>Sheet1!$C$11:$CW$11</c:f>
              <c:numCache>
                <c:formatCode>0%</c:formatCode>
                <c:ptCount val="99"/>
                <c:pt idx="0">
                  <c:v>0.02</c:v>
                </c:pt>
                <c:pt idx="1">
                  <c:v>3.00000000000002E-2</c:v>
                </c:pt>
                <c:pt idx="2">
                  <c:v>4.0000000000000098E-2</c:v>
                </c:pt>
                <c:pt idx="3">
                  <c:v>5.00000000000001E-2</c:v>
                </c:pt>
                <c:pt idx="4">
                  <c:v>6.00000000000004E-2</c:v>
                </c:pt>
                <c:pt idx="5">
                  <c:v>7.0000000000000007E-2</c:v>
                </c:pt>
                <c:pt idx="6">
                  <c:v>8.0000000000000196E-2</c:v>
                </c:pt>
                <c:pt idx="7">
                  <c:v>0.09</c:v>
                </c:pt>
                <c:pt idx="8">
                  <c:v>0.1</c:v>
                </c:pt>
                <c:pt idx="9">
                  <c:v>0.11</c:v>
                </c:pt>
                <c:pt idx="10">
                  <c:v>0.12</c:v>
                </c:pt>
                <c:pt idx="11">
                  <c:v>0.13</c:v>
                </c:pt>
                <c:pt idx="12">
                  <c:v>0.14000000000000001</c:v>
                </c:pt>
                <c:pt idx="13">
                  <c:v>0.15</c:v>
                </c:pt>
                <c:pt idx="14">
                  <c:v>0.160000000000001</c:v>
                </c:pt>
                <c:pt idx="15">
                  <c:v>0.17</c:v>
                </c:pt>
                <c:pt idx="16">
                  <c:v>0.18</c:v>
                </c:pt>
                <c:pt idx="17">
                  <c:v>0.19</c:v>
                </c:pt>
                <c:pt idx="18">
                  <c:v>0.2</c:v>
                </c:pt>
                <c:pt idx="19">
                  <c:v>0.21</c:v>
                </c:pt>
                <c:pt idx="20">
                  <c:v>0.220000000000001</c:v>
                </c:pt>
                <c:pt idx="21">
                  <c:v>0.23</c:v>
                </c:pt>
                <c:pt idx="22">
                  <c:v>0.24</c:v>
                </c:pt>
                <c:pt idx="23">
                  <c:v>0.25</c:v>
                </c:pt>
                <c:pt idx="24">
                  <c:v>0.26</c:v>
                </c:pt>
                <c:pt idx="25">
                  <c:v>0.27</c:v>
                </c:pt>
                <c:pt idx="26">
                  <c:v>0.28000000000000003</c:v>
                </c:pt>
                <c:pt idx="27">
                  <c:v>0.28999999999999998</c:v>
                </c:pt>
                <c:pt idx="28">
                  <c:v>0.3</c:v>
                </c:pt>
                <c:pt idx="29">
                  <c:v>0.310000000000002</c:v>
                </c:pt>
                <c:pt idx="30">
                  <c:v>0.320000000000003</c:v>
                </c:pt>
                <c:pt idx="31">
                  <c:v>0.33000000000000301</c:v>
                </c:pt>
                <c:pt idx="32">
                  <c:v>0.34000000000000102</c:v>
                </c:pt>
                <c:pt idx="33">
                  <c:v>0.35</c:v>
                </c:pt>
                <c:pt idx="34">
                  <c:v>0.36</c:v>
                </c:pt>
                <c:pt idx="35">
                  <c:v>0.37</c:v>
                </c:pt>
                <c:pt idx="36">
                  <c:v>0.380000000000003</c:v>
                </c:pt>
                <c:pt idx="37">
                  <c:v>0.39000000000000301</c:v>
                </c:pt>
                <c:pt idx="38">
                  <c:v>0.4</c:v>
                </c:pt>
                <c:pt idx="39">
                  <c:v>0.41</c:v>
                </c:pt>
                <c:pt idx="40">
                  <c:v>0.42</c:v>
                </c:pt>
                <c:pt idx="41">
                  <c:v>0.43</c:v>
                </c:pt>
                <c:pt idx="42">
                  <c:v>0.440000000000001</c:v>
                </c:pt>
                <c:pt idx="43">
                  <c:v>0.45</c:v>
                </c:pt>
                <c:pt idx="44">
                  <c:v>0.46</c:v>
                </c:pt>
                <c:pt idx="45">
                  <c:v>0.47</c:v>
                </c:pt>
                <c:pt idx="46">
                  <c:v>0.48</c:v>
                </c:pt>
                <c:pt idx="47">
                  <c:v>0.49</c:v>
                </c:pt>
                <c:pt idx="48">
                  <c:v>0.5</c:v>
                </c:pt>
                <c:pt idx="49">
                  <c:v>0.51</c:v>
                </c:pt>
                <c:pt idx="50">
                  <c:v>0.52</c:v>
                </c:pt>
                <c:pt idx="51">
                  <c:v>0.53</c:v>
                </c:pt>
                <c:pt idx="52">
                  <c:v>0.54</c:v>
                </c:pt>
                <c:pt idx="53">
                  <c:v>0.55000000000000004</c:v>
                </c:pt>
                <c:pt idx="54">
                  <c:v>0.56000000000000005</c:v>
                </c:pt>
                <c:pt idx="55">
                  <c:v>0.57000000000000095</c:v>
                </c:pt>
                <c:pt idx="56">
                  <c:v>0.58000000000000096</c:v>
                </c:pt>
                <c:pt idx="57">
                  <c:v>0.59000000000000097</c:v>
                </c:pt>
                <c:pt idx="58">
                  <c:v>0.60000000000000098</c:v>
                </c:pt>
                <c:pt idx="59">
                  <c:v>0.61000000000000099</c:v>
                </c:pt>
                <c:pt idx="60">
                  <c:v>0.62000000000000599</c:v>
                </c:pt>
                <c:pt idx="61">
                  <c:v>0.630000000000006</c:v>
                </c:pt>
                <c:pt idx="62">
                  <c:v>0.64000000000000601</c:v>
                </c:pt>
                <c:pt idx="63">
                  <c:v>0.65000000000000602</c:v>
                </c:pt>
                <c:pt idx="64">
                  <c:v>0.66000000000000703</c:v>
                </c:pt>
                <c:pt idx="65">
                  <c:v>0.67000000000000703</c:v>
                </c:pt>
                <c:pt idx="66">
                  <c:v>0.68000000000000305</c:v>
                </c:pt>
                <c:pt idx="67">
                  <c:v>0.69000000000000405</c:v>
                </c:pt>
                <c:pt idx="68">
                  <c:v>0.70000000000000095</c:v>
                </c:pt>
                <c:pt idx="69">
                  <c:v>0.71000000000000096</c:v>
                </c:pt>
                <c:pt idx="70">
                  <c:v>0.72000000000000097</c:v>
                </c:pt>
                <c:pt idx="71">
                  <c:v>0.73000000000000098</c:v>
                </c:pt>
                <c:pt idx="72">
                  <c:v>0.74000000000000399</c:v>
                </c:pt>
                <c:pt idx="73">
                  <c:v>0.750000000000006</c:v>
                </c:pt>
                <c:pt idx="74">
                  <c:v>0.760000000000006</c:v>
                </c:pt>
                <c:pt idx="75">
                  <c:v>0.77000000000000401</c:v>
                </c:pt>
                <c:pt idx="76">
                  <c:v>0.78</c:v>
                </c:pt>
                <c:pt idx="77">
                  <c:v>0.79</c:v>
                </c:pt>
                <c:pt idx="78">
                  <c:v>0.8</c:v>
                </c:pt>
                <c:pt idx="79">
                  <c:v>0.81</c:v>
                </c:pt>
                <c:pt idx="80">
                  <c:v>0.82000000000000095</c:v>
                </c:pt>
                <c:pt idx="81">
                  <c:v>0.83000000000000096</c:v>
                </c:pt>
                <c:pt idx="82">
                  <c:v>0.84000000000000097</c:v>
                </c:pt>
                <c:pt idx="83">
                  <c:v>0.85000000000000098</c:v>
                </c:pt>
                <c:pt idx="84">
                  <c:v>0.86000000000000099</c:v>
                </c:pt>
                <c:pt idx="85">
                  <c:v>0.87000000000000599</c:v>
                </c:pt>
                <c:pt idx="86">
                  <c:v>0.880000000000002</c:v>
                </c:pt>
                <c:pt idx="87">
                  <c:v>0.89000000000000201</c:v>
                </c:pt>
                <c:pt idx="88">
                  <c:v>0.9</c:v>
                </c:pt>
                <c:pt idx="89">
                  <c:v>0.91</c:v>
                </c:pt>
                <c:pt idx="90">
                  <c:v>0.92</c:v>
                </c:pt>
                <c:pt idx="91">
                  <c:v>0.93</c:v>
                </c:pt>
                <c:pt idx="92">
                  <c:v>0.94000000000000095</c:v>
                </c:pt>
                <c:pt idx="93">
                  <c:v>0.95000000000000095</c:v>
                </c:pt>
                <c:pt idx="94">
                  <c:v>0.96000000000000096</c:v>
                </c:pt>
                <c:pt idx="95">
                  <c:v>0.97</c:v>
                </c:pt>
                <c:pt idx="96">
                  <c:v>0.98</c:v>
                </c:pt>
                <c:pt idx="97">
                  <c:v>0.99</c:v>
                </c:pt>
                <c:pt idx="98">
                  <c:v>1</c:v>
                </c:pt>
              </c:numCache>
            </c:numRef>
          </c:xVal>
          <c:yVal>
            <c:numRef>
              <c:f>Sheet1!$C$12:$CW$12</c:f>
              <c:numCache>
                <c:formatCode>General</c:formatCode>
                <c:ptCount val="99"/>
                <c:pt idx="0">
                  <c:v>0.92800000000000005</c:v>
                </c:pt>
                <c:pt idx="1">
                  <c:v>0.93900000000000095</c:v>
                </c:pt>
                <c:pt idx="2">
                  <c:v>0.94400000000000095</c:v>
                </c:pt>
                <c:pt idx="3">
                  <c:v>0.94300000000000095</c:v>
                </c:pt>
                <c:pt idx="4">
                  <c:v>0.94800000000000095</c:v>
                </c:pt>
                <c:pt idx="5">
                  <c:v>0.95400000000000096</c:v>
                </c:pt>
                <c:pt idx="6">
                  <c:v>0.95300000000000096</c:v>
                </c:pt>
                <c:pt idx="7">
                  <c:v>0.95000000000000095</c:v>
                </c:pt>
                <c:pt idx="8">
                  <c:v>0.95200000000000096</c:v>
                </c:pt>
                <c:pt idx="9">
                  <c:v>0.95200000000000096</c:v>
                </c:pt>
                <c:pt idx="10">
                  <c:v>0.95200000000000096</c:v>
                </c:pt>
                <c:pt idx="11">
                  <c:v>0.95400000000000096</c:v>
                </c:pt>
                <c:pt idx="12">
                  <c:v>0.95300000000000096</c:v>
                </c:pt>
                <c:pt idx="13">
                  <c:v>0.94800000000000095</c:v>
                </c:pt>
                <c:pt idx="14">
                  <c:v>0.94600000000000095</c:v>
                </c:pt>
                <c:pt idx="15">
                  <c:v>0.94600000000000095</c:v>
                </c:pt>
                <c:pt idx="16">
                  <c:v>0.94600000000000095</c:v>
                </c:pt>
                <c:pt idx="17">
                  <c:v>0.94300000000000095</c:v>
                </c:pt>
                <c:pt idx="18">
                  <c:v>0.94300000000000095</c:v>
                </c:pt>
                <c:pt idx="19">
                  <c:v>0.94100000000000095</c:v>
                </c:pt>
                <c:pt idx="20">
                  <c:v>0.93700000000000105</c:v>
                </c:pt>
                <c:pt idx="21">
                  <c:v>0.93300000000000005</c:v>
                </c:pt>
                <c:pt idx="22">
                  <c:v>0.93</c:v>
                </c:pt>
                <c:pt idx="23">
                  <c:v>0.92700000000000005</c:v>
                </c:pt>
                <c:pt idx="24">
                  <c:v>0.92300000000000004</c:v>
                </c:pt>
                <c:pt idx="25">
                  <c:v>0.91800000000000004</c:v>
                </c:pt>
                <c:pt idx="26">
                  <c:v>0.91800000000000004</c:v>
                </c:pt>
                <c:pt idx="27">
                  <c:v>0.91300000000000003</c:v>
                </c:pt>
                <c:pt idx="28">
                  <c:v>0.91100000000000003</c:v>
                </c:pt>
                <c:pt idx="29">
                  <c:v>0.90800000000000003</c:v>
                </c:pt>
                <c:pt idx="30">
                  <c:v>0.90500000000000003</c:v>
                </c:pt>
                <c:pt idx="31">
                  <c:v>0.9</c:v>
                </c:pt>
                <c:pt idx="32">
                  <c:v>0.89800000000000202</c:v>
                </c:pt>
                <c:pt idx="33">
                  <c:v>0.89500000000000202</c:v>
                </c:pt>
                <c:pt idx="34">
                  <c:v>0.89300000000000201</c:v>
                </c:pt>
                <c:pt idx="35">
                  <c:v>0.89100000000000201</c:v>
                </c:pt>
                <c:pt idx="36">
                  <c:v>0.88600000000000201</c:v>
                </c:pt>
                <c:pt idx="37">
                  <c:v>0.88300000000000201</c:v>
                </c:pt>
                <c:pt idx="38">
                  <c:v>0.880000000000002</c:v>
                </c:pt>
                <c:pt idx="39">
                  <c:v>0.877000000000006</c:v>
                </c:pt>
                <c:pt idx="40">
                  <c:v>0.87400000000000599</c:v>
                </c:pt>
                <c:pt idx="41">
                  <c:v>0.87000000000000599</c:v>
                </c:pt>
                <c:pt idx="42">
                  <c:v>0.86700000000000599</c:v>
                </c:pt>
                <c:pt idx="43">
                  <c:v>0.86400000000000299</c:v>
                </c:pt>
                <c:pt idx="44">
                  <c:v>0.86000000000000099</c:v>
                </c:pt>
                <c:pt idx="45">
                  <c:v>0.85600000000000098</c:v>
                </c:pt>
                <c:pt idx="46">
                  <c:v>0.85300000000000098</c:v>
                </c:pt>
                <c:pt idx="47">
                  <c:v>0.84700000000000097</c:v>
                </c:pt>
                <c:pt idx="48">
                  <c:v>0.84400000000000097</c:v>
                </c:pt>
                <c:pt idx="49">
                  <c:v>0.83900000000000097</c:v>
                </c:pt>
                <c:pt idx="50">
                  <c:v>0.83400000000000096</c:v>
                </c:pt>
                <c:pt idx="51">
                  <c:v>0.83200000000000096</c:v>
                </c:pt>
                <c:pt idx="52">
                  <c:v>0.82800000000000096</c:v>
                </c:pt>
                <c:pt idx="53">
                  <c:v>0.82200000000000095</c:v>
                </c:pt>
                <c:pt idx="54">
                  <c:v>0.81800000000000095</c:v>
                </c:pt>
                <c:pt idx="55">
                  <c:v>0.81300000000000106</c:v>
                </c:pt>
                <c:pt idx="56">
                  <c:v>0.80800000000000005</c:v>
                </c:pt>
                <c:pt idx="57">
                  <c:v>0.80300000000000005</c:v>
                </c:pt>
                <c:pt idx="58">
                  <c:v>0.8</c:v>
                </c:pt>
                <c:pt idx="59">
                  <c:v>0.79600000000000004</c:v>
                </c:pt>
                <c:pt idx="60">
                  <c:v>0.79300000000000004</c:v>
                </c:pt>
                <c:pt idx="61">
                  <c:v>0.78700000000000003</c:v>
                </c:pt>
                <c:pt idx="62">
                  <c:v>0.78400000000000003</c:v>
                </c:pt>
                <c:pt idx="63">
                  <c:v>0.77900000000000502</c:v>
                </c:pt>
                <c:pt idx="64">
                  <c:v>0.77400000000000402</c:v>
                </c:pt>
                <c:pt idx="65">
                  <c:v>0.76900000000000601</c:v>
                </c:pt>
                <c:pt idx="66">
                  <c:v>0.76500000000000601</c:v>
                </c:pt>
                <c:pt idx="67">
                  <c:v>0.761000000000006</c:v>
                </c:pt>
                <c:pt idx="68">
                  <c:v>0.756000000000006</c:v>
                </c:pt>
                <c:pt idx="69">
                  <c:v>0.752000000000006</c:v>
                </c:pt>
                <c:pt idx="70">
                  <c:v>0.74700000000000599</c:v>
                </c:pt>
                <c:pt idx="71">
                  <c:v>0.74200000000000599</c:v>
                </c:pt>
                <c:pt idx="72">
                  <c:v>0.73600000000000099</c:v>
                </c:pt>
                <c:pt idx="73">
                  <c:v>0.73200000000000098</c:v>
                </c:pt>
                <c:pt idx="74">
                  <c:v>0.72600000000000098</c:v>
                </c:pt>
                <c:pt idx="75">
                  <c:v>0.72100000000000097</c:v>
                </c:pt>
                <c:pt idx="76">
                  <c:v>0.71700000000000097</c:v>
                </c:pt>
                <c:pt idx="77">
                  <c:v>0.71200000000000097</c:v>
                </c:pt>
                <c:pt idx="78">
                  <c:v>0.70700000000000096</c:v>
                </c:pt>
                <c:pt idx="79">
                  <c:v>0.70100000000000096</c:v>
                </c:pt>
                <c:pt idx="80">
                  <c:v>0.69600000000000395</c:v>
                </c:pt>
                <c:pt idx="81">
                  <c:v>0.69100000000000406</c:v>
                </c:pt>
                <c:pt idx="82">
                  <c:v>0.68500000000000305</c:v>
                </c:pt>
                <c:pt idx="83">
                  <c:v>0.67900000000000704</c:v>
                </c:pt>
                <c:pt idx="84">
                  <c:v>0.67400000000000704</c:v>
                </c:pt>
                <c:pt idx="85">
                  <c:v>0.66800000000000703</c:v>
                </c:pt>
                <c:pt idx="86">
                  <c:v>0.66200000000000703</c:v>
                </c:pt>
                <c:pt idx="87">
                  <c:v>0.65700000000000702</c:v>
                </c:pt>
                <c:pt idx="88">
                  <c:v>0.65200000000000702</c:v>
                </c:pt>
                <c:pt idx="89">
                  <c:v>0.64800000000000602</c:v>
                </c:pt>
                <c:pt idx="90">
                  <c:v>0.64200000000000601</c:v>
                </c:pt>
                <c:pt idx="91">
                  <c:v>0.63700000000000601</c:v>
                </c:pt>
                <c:pt idx="92">
                  <c:v>0.631000000000006</c:v>
                </c:pt>
                <c:pt idx="93">
                  <c:v>0.625000000000006</c:v>
                </c:pt>
                <c:pt idx="94">
                  <c:v>0.62100000000000599</c:v>
                </c:pt>
                <c:pt idx="95">
                  <c:v>0.61500000000000399</c:v>
                </c:pt>
                <c:pt idx="96">
                  <c:v>0.60900000000000098</c:v>
                </c:pt>
                <c:pt idx="97">
                  <c:v>0.60500000000000098</c:v>
                </c:pt>
                <c:pt idx="98">
                  <c:v>0.60260000000000702</c:v>
                </c:pt>
              </c:numCache>
            </c:numRef>
          </c:yVal>
          <c:smooth val="1"/>
          <c:extLst>
            <c:ext xmlns:c16="http://schemas.microsoft.com/office/drawing/2014/chart" uri="{C3380CC4-5D6E-409C-BE32-E72D297353CC}">
              <c16:uniqueId val="{00000007-E57F-8348-8D54-F78C9FA5B526}"/>
            </c:ext>
          </c:extLst>
        </c:ser>
        <c:ser>
          <c:idx val="8"/>
          <c:order val="8"/>
          <c:tx>
            <c:strRef>
              <c:f>Sheet1!$A$8</c:f>
              <c:strCache>
                <c:ptCount val="1"/>
                <c:pt idx="0">
                  <c:v>V0.6</c:v>
                </c:pt>
              </c:strCache>
            </c:strRef>
          </c:tx>
          <c:spPr>
            <a:ln w="38100" cap="rnd" cmpd="sng" algn="ctr">
              <a:solidFill>
                <a:schemeClr val="accent4">
                  <a:lumMod val="50000"/>
                </a:schemeClr>
              </a:solidFill>
              <a:prstDash val="solid"/>
              <a:round/>
              <a:headEnd type="none" w="med" len="med"/>
              <a:tailEnd type="none" w="med" len="med"/>
            </a:ln>
          </c:spPr>
          <c:marker>
            <c:symbol val="none"/>
          </c:marker>
          <c:xVal>
            <c:numRef>
              <c:f>Sheet1!$C$8:$CW$8</c:f>
              <c:numCache>
                <c:formatCode>0%</c:formatCode>
                <c:ptCount val="99"/>
                <c:pt idx="0">
                  <c:v>0.02</c:v>
                </c:pt>
                <c:pt idx="1">
                  <c:v>3.00000000000002E-2</c:v>
                </c:pt>
                <c:pt idx="2">
                  <c:v>4.0000000000000098E-2</c:v>
                </c:pt>
                <c:pt idx="3">
                  <c:v>5.00000000000001E-2</c:v>
                </c:pt>
                <c:pt idx="4">
                  <c:v>6.00000000000004E-2</c:v>
                </c:pt>
                <c:pt idx="5">
                  <c:v>7.0000000000000007E-2</c:v>
                </c:pt>
                <c:pt idx="6">
                  <c:v>8.0000000000000196E-2</c:v>
                </c:pt>
                <c:pt idx="7">
                  <c:v>0.09</c:v>
                </c:pt>
                <c:pt idx="8">
                  <c:v>0.1</c:v>
                </c:pt>
                <c:pt idx="9">
                  <c:v>0.11</c:v>
                </c:pt>
                <c:pt idx="10">
                  <c:v>0.12</c:v>
                </c:pt>
                <c:pt idx="11">
                  <c:v>0.13</c:v>
                </c:pt>
                <c:pt idx="12">
                  <c:v>0.14000000000000001</c:v>
                </c:pt>
                <c:pt idx="13">
                  <c:v>0.15</c:v>
                </c:pt>
                <c:pt idx="14">
                  <c:v>0.160000000000001</c:v>
                </c:pt>
                <c:pt idx="15">
                  <c:v>0.17</c:v>
                </c:pt>
                <c:pt idx="16">
                  <c:v>0.18</c:v>
                </c:pt>
                <c:pt idx="17">
                  <c:v>0.19</c:v>
                </c:pt>
                <c:pt idx="18">
                  <c:v>0.2</c:v>
                </c:pt>
                <c:pt idx="19">
                  <c:v>0.21</c:v>
                </c:pt>
                <c:pt idx="20">
                  <c:v>0.220000000000001</c:v>
                </c:pt>
                <c:pt idx="21">
                  <c:v>0.23</c:v>
                </c:pt>
                <c:pt idx="22">
                  <c:v>0.24</c:v>
                </c:pt>
                <c:pt idx="23">
                  <c:v>0.25</c:v>
                </c:pt>
                <c:pt idx="24">
                  <c:v>0.26</c:v>
                </c:pt>
                <c:pt idx="25">
                  <c:v>0.27</c:v>
                </c:pt>
                <c:pt idx="26">
                  <c:v>0.28000000000000003</c:v>
                </c:pt>
                <c:pt idx="27">
                  <c:v>0.28999999999999998</c:v>
                </c:pt>
                <c:pt idx="28">
                  <c:v>0.3</c:v>
                </c:pt>
                <c:pt idx="29">
                  <c:v>0.310000000000002</c:v>
                </c:pt>
                <c:pt idx="30">
                  <c:v>0.320000000000003</c:v>
                </c:pt>
                <c:pt idx="31">
                  <c:v>0.33000000000000301</c:v>
                </c:pt>
                <c:pt idx="32">
                  <c:v>0.34000000000000102</c:v>
                </c:pt>
                <c:pt idx="33">
                  <c:v>0.35</c:v>
                </c:pt>
                <c:pt idx="34">
                  <c:v>0.36</c:v>
                </c:pt>
                <c:pt idx="35">
                  <c:v>0.37</c:v>
                </c:pt>
                <c:pt idx="36">
                  <c:v>0.380000000000003</c:v>
                </c:pt>
                <c:pt idx="37">
                  <c:v>0.39000000000000301</c:v>
                </c:pt>
                <c:pt idx="38">
                  <c:v>0.4</c:v>
                </c:pt>
                <c:pt idx="39">
                  <c:v>0.41</c:v>
                </c:pt>
                <c:pt idx="40">
                  <c:v>0.42</c:v>
                </c:pt>
                <c:pt idx="41">
                  <c:v>0.43</c:v>
                </c:pt>
                <c:pt idx="42">
                  <c:v>0.440000000000001</c:v>
                </c:pt>
                <c:pt idx="43">
                  <c:v>0.45</c:v>
                </c:pt>
                <c:pt idx="44">
                  <c:v>0.46</c:v>
                </c:pt>
                <c:pt idx="45">
                  <c:v>0.47</c:v>
                </c:pt>
                <c:pt idx="46">
                  <c:v>0.48</c:v>
                </c:pt>
                <c:pt idx="47">
                  <c:v>0.49</c:v>
                </c:pt>
                <c:pt idx="48">
                  <c:v>0.5</c:v>
                </c:pt>
                <c:pt idx="49">
                  <c:v>0.51</c:v>
                </c:pt>
                <c:pt idx="50">
                  <c:v>0.52</c:v>
                </c:pt>
                <c:pt idx="51">
                  <c:v>0.53</c:v>
                </c:pt>
                <c:pt idx="52">
                  <c:v>0.54</c:v>
                </c:pt>
                <c:pt idx="53">
                  <c:v>0.55000000000000004</c:v>
                </c:pt>
                <c:pt idx="54">
                  <c:v>0.56000000000000005</c:v>
                </c:pt>
                <c:pt idx="55">
                  <c:v>0.57000000000000095</c:v>
                </c:pt>
                <c:pt idx="56">
                  <c:v>0.58000000000000096</c:v>
                </c:pt>
                <c:pt idx="57">
                  <c:v>0.59000000000000097</c:v>
                </c:pt>
                <c:pt idx="58">
                  <c:v>0.60000000000000098</c:v>
                </c:pt>
                <c:pt idx="59">
                  <c:v>0.61000000000000099</c:v>
                </c:pt>
                <c:pt idx="60">
                  <c:v>0.62000000000000599</c:v>
                </c:pt>
                <c:pt idx="61">
                  <c:v>0.630000000000006</c:v>
                </c:pt>
                <c:pt idx="62">
                  <c:v>0.64000000000000601</c:v>
                </c:pt>
                <c:pt idx="63">
                  <c:v>0.65000000000000602</c:v>
                </c:pt>
                <c:pt idx="64">
                  <c:v>0.66000000000000703</c:v>
                </c:pt>
                <c:pt idx="65">
                  <c:v>0.67000000000000703</c:v>
                </c:pt>
                <c:pt idx="66">
                  <c:v>0.68000000000000305</c:v>
                </c:pt>
                <c:pt idx="67">
                  <c:v>0.69000000000000405</c:v>
                </c:pt>
                <c:pt idx="68">
                  <c:v>0.70000000000000095</c:v>
                </c:pt>
                <c:pt idx="69">
                  <c:v>0.71000000000000096</c:v>
                </c:pt>
                <c:pt idx="70">
                  <c:v>0.72000000000000097</c:v>
                </c:pt>
                <c:pt idx="71">
                  <c:v>0.73000000000000098</c:v>
                </c:pt>
                <c:pt idx="72">
                  <c:v>0.74000000000000399</c:v>
                </c:pt>
                <c:pt idx="73">
                  <c:v>0.750000000000006</c:v>
                </c:pt>
                <c:pt idx="74">
                  <c:v>0.760000000000006</c:v>
                </c:pt>
                <c:pt idx="75">
                  <c:v>0.77000000000000401</c:v>
                </c:pt>
                <c:pt idx="76">
                  <c:v>0.78</c:v>
                </c:pt>
                <c:pt idx="77">
                  <c:v>0.79</c:v>
                </c:pt>
                <c:pt idx="78">
                  <c:v>0.8</c:v>
                </c:pt>
                <c:pt idx="79">
                  <c:v>0.81</c:v>
                </c:pt>
                <c:pt idx="80">
                  <c:v>0.82000000000000095</c:v>
                </c:pt>
                <c:pt idx="81">
                  <c:v>0.83000000000000096</c:v>
                </c:pt>
                <c:pt idx="82">
                  <c:v>0.84000000000000097</c:v>
                </c:pt>
                <c:pt idx="83">
                  <c:v>0.85000000000000098</c:v>
                </c:pt>
                <c:pt idx="84">
                  <c:v>0.86000000000000099</c:v>
                </c:pt>
                <c:pt idx="85">
                  <c:v>0.87000000000000599</c:v>
                </c:pt>
                <c:pt idx="86">
                  <c:v>0.880000000000002</c:v>
                </c:pt>
                <c:pt idx="87">
                  <c:v>0.89000000000000201</c:v>
                </c:pt>
                <c:pt idx="88">
                  <c:v>0.9</c:v>
                </c:pt>
                <c:pt idx="89">
                  <c:v>0.91</c:v>
                </c:pt>
                <c:pt idx="90">
                  <c:v>0.92</c:v>
                </c:pt>
                <c:pt idx="91">
                  <c:v>0.93</c:v>
                </c:pt>
                <c:pt idx="92">
                  <c:v>0.94000000000000095</c:v>
                </c:pt>
                <c:pt idx="93">
                  <c:v>0.95000000000000095</c:v>
                </c:pt>
                <c:pt idx="94">
                  <c:v>0.96000000000000096</c:v>
                </c:pt>
                <c:pt idx="95">
                  <c:v>0.97</c:v>
                </c:pt>
                <c:pt idx="96">
                  <c:v>0.98</c:v>
                </c:pt>
                <c:pt idx="97">
                  <c:v>0.99</c:v>
                </c:pt>
                <c:pt idx="98">
                  <c:v>1</c:v>
                </c:pt>
              </c:numCache>
            </c:numRef>
          </c:xVal>
          <c:yVal>
            <c:numRef>
              <c:f>Sheet1!$C$9:$CW$9</c:f>
              <c:numCache>
                <c:formatCode>General</c:formatCode>
                <c:ptCount val="99"/>
                <c:pt idx="0">
                  <c:v>0.95100000000000096</c:v>
                </c:pt>
                <c:pt idx="1">
                  <c:v>0.95100000000000096</c:v>
                </c:pt>
                <c:pt idx="2">
                  <c:v>0.95200000000000096</c:v>
                </c:pt>
                <c:pt idx="3">
                  <c:v>0.95700000000000096</c:v>
                </c:pt>
                <c:pt idx="4">
                  <c:v>0.96300000000000097</c:v>
                </c:pt>
                <c:pt idx="5">
                  <c:v>0.96600000000000097</c:v>
                </c:pt>
                <c:pt idx="6">
                  <c:v>0.96900000000000097</c:v>
                </c:pt>
                <c:pt idx="7">
                  <c:v>0.96800000000000097</c:v>
                </c:pt>
                <c:pt idx="8">
                  <c:v>0.96700000000000097</c:v>
                </c:pt>
                <c:pt idx="9">
                  <c:v>0.96900000000000097</c:v>
                </c:pt>
                <c:pt idx="10">
                  <c:v>0.96700000000000097</c:v>
                </c:pt>
                <c:pt idx="11">
                  <c:v>0.96400000000000097</c:v>
                </c:pt>
                <c:pt idx="12">
                  <c:v>0.96200000000000097</c:v>
                </c:pt>
                <c:pt idx="13">
                  <c:v>0.96200000000000097</c:v>
                </c:pt>
                <c:pt idx="14">
                  <c:v>0.95900000000000096</c:v>
                </c:pt>
                <c:pt idx="15">
                  <c:v>0.95800000000000096</c:v>
                </c:pt>
                <c:pt idx="16">
                  <c:v>0.95900000000000096</c:v>
                </c:pt>
                <c:pt idx="17">
                  <c:v>0.95800000000000096</c:v>
                </c:pt>
                <c:pt idx="18">
                  <c:v>0.95900000000000096</c:v>
                </c:pt>
                <c:pt idx="19">
                  <c:v>0.95900000000000096</c:v>
                </c:pt>
                <c:pt idx="20">
                  <c:v>0.95700000000000096</c:v>
                </c:pt>
                <c:pt idx="21">
                  <c:v>0.95800000000000096</c:v>
                </c:pt>
                <c:pt idx="22">
                  <c:v>0.95700000000000096</c:v>
                </c:pt>
                <c:pt idx="23">
                  <c:v>0.95700000000000096</c:v>
                </c:pt>
                <c:pt idx="24">
                  <c:v>0.95500000000000096</c:v>
                </c:pt>
                <c:pt idx="25">
                  <c:v>0.95300000000000096</c:v>
                </c:pt>
                <c:pt idx="26">
                  <c:v>0.95200000000000096</c:v>
                </c:pt>
                <c:pt idx="27">
                  <c:v>0.95000000000000095</c:v>
                </c:pt>
                <c:pt idx="28">
                  <c:v>0.94800000000000095</c:v>
                </c:pt>
                <c:pt idx="29">
                  <c:v>0.94700000000000095</c:v>
                </c:pt>
                <c:pt idx="30">
                  <c:v>0.94600000000000095</c:v>
                </c:pt>
                <c:pt idx="31">
                  <c:v>0.94400000000000095</c:v>
                </c:pt>
                <c:pt idx="32">
                  <c:v>0.94300000000000095</c:v>
                </c:pt>
                <c:pt idx="33">
                  <c:v>0.94000000000000095</c:v>
                </c:pt>
                <c:pt idx="34">
                  <c:v>0.93700000000000105</c:v>
                </c:pt>
                <c:pt idx="35">
                  <c:v>0.93400000000000005</c:v>
                </c:pt>
                <c:pt idx="36">
                  <c:v>0.93300000000000005</c:v>
                </c:pt>
                <c:pt idx="37">
                  <c:v>0.93100000000000005</c:v>
                </c:pt>
                <c:pt idx="38">
                  <c:v>0.92800000000000005</c:v>
                </c:pt>
                <c:pt idx="39">
                  <c:v>0.92600000000000005</c:v>
                </c:pt>
                <c:pt idx="40">
                  <c:v>0.92300000000000004</c:v>
                </c:pt>
                <c:pt idx="41">
                  <c:v>0.92100000000000004</c:v>
                </c:pt>
                <c:pt idx="42">
                  <c:v>0.91900000000000004</c:v>
                </c:pt>
                <c:pt idx="43">
                  <c:v>0.91400000000000003</c:v>
                </c:pt>
                <c:pt idx="44">
                  <c:v>0.91100000000000003</c:v>
                </c:pt>
                <c:pt idx="45">
                  <c:v>0.90800000000000003</c:v>
                </c:pt>
                <c:pt idx="46">
                  <c:v>0.90700000000000003</c:v>
                </c:pt>
                <c:pt idx="47">
                  <c:v>0.90300000000000002</c:v>
                </c:pt>
                <c:pt idx="48">
                  <c:v>0.9</c:v>
                </c:pt>
                <c:pt idx="49">
                  <c:v>0.89400000000000202</c:v>
                </c:pt>
                <c:pt idx="50">
                  <c:v>0.89100000000000201</c:v>
                </c:pt>
                <c:pt idx="51">
                  <c:v>0.88900000000000201</c:v>
                </c:pt>
                <c:pt idx="52">
                  <c:v>0.88500000000000201</c:v>
                </c:pt>
                <c:pt idx="53">
                  <c:v>0.881000000000002</c:v>
                </c:pt>
                <c:pt idx="54">
                  <c:v>0.877000000000006</c:v>
                </c:pt>
                <c:pt idx="55">
                  <c:v>0.87400000000000599</c:v>
                </c:pt>
                <c:pt idx="56">
                  <c:v>0.87000000000000599</c:v>
                </c:pt>
                <c:pt idx="57">
                  <c:v>0.86800000000000599</c:v>
                </c:pt>
                <c:pt idx="58">
                  <c:v>0.86200000000000099</c:v>
                </c:pt>
                <c:pt idx="59">
                  <c:v>0.85900000000000098</c:v>
                </c:pt>
                <c:pt idx="60">
                  <c:v>0.85500000000000098</c:v>
                </c:pt>
                <c:pt idx="61">
                  <c:v>0.85100000000000098</c:v>
                </c:pt>
                <c:pt idx="62">
                  <c:v>0.84700000000000097</c:v>
                </c:pt>
                <c:pt idx="63">
                  <c:v>0.84400000000000097</c:v>
                </c:pt>
                <c:pt idx="64">
                  <c:v>0.83900000000000097</c:v>
                </c:pt>
                <c:pt idx="65">
                  <c:v>0.83500000000000096</c:v>
                </c:pt>
                <c:pt idx="66">
                  <c:v>0.83100000000000096</c:v>
                </c:pt>
                <c:pt idx="67">
                  <c:v>0.82800000000000096</c:v>
                </c:pt>
                <c:pt idx="68">
                  <c:v>0.82300000000000095</c:v>
                </c:pt>
                <c:pt idx="69">
                  <c:v>0.81700000000000095</c:v>
                </c:pt>
                <c:pt idx="70">
                  <c:v>0.81300000000000106</c:v>
                </c:pt>
                <c:pt idx="71">
                  <c:v>0.80600000000000005</c:v>
                </c:pt>
                <c:pt idx="72">
                  <c:v>0.80200000000000005</c:v>
                </c:pt>
                <c:pt idx="73">
                  <c:v>0.79700000000000004</c:v>
                </c:pt>
                <c:pt idx="74">
                  <c:v>0.79300000000000004</c:v>
                </c:pt>
                <c:pt idx="75">
                  <c:v>0.78800000000000003</c:v>
                </c:pt>
                <c:pt idx="76">
                  <c:v>0.78200000000000003</c:v>
                </c:pt>
                <c:pt idx="77">
                  <c:v>0.77700000000000502</c:v>
                </c:pt>
                <c:pt idx="78">
                  <c:v>0.77100000000000402</c:v>
                </c:pt>
                <c:pt idx="79">
                  <c:v>0.76600000000000601</c:v>
                </c:pt>
                <c:pt idx="80">
                  <c:v>0.761000000000006</c:v>
                </c:pt>
                <c:pt idx="81">
                  <c:v>0.756000000000006</c:v>
                </c:pt>
                <c:pt idx="82">
                  <c:v>0.751000000000006</c:v>
                </c:pt>
                <c:pt idx="83">
                  <c:v>0.74500000000000599</c:v>
                </c:pt>
                <c:pt idx="84">
                  <c:v>0.74000000000000399</c:v>
                </c:pt>
                <c:pt idx="85">
                  <c:v>0.73500000000000099</c:v>
                </c:pt>
                <c:pt idx="86">
                  <c:v>0.73000000000000098</c:v>
                </c:pt>
                <c:pt idx="87">
                  <c:v>0.72400000000000098</c:v>
                </c:pt>
                <c:pt idx="88">
                  <c:v>0.71900000000000097</c:v>
                </c:pt>
                <c:pt idx="89">
                  <c:v>0.71300000000000097</c:v>
                </c:pt>
                <c:pt idx="90">
                  <c:v>0.70700000000000096</c:v>
                </c:pt>
                <c:pt idx="91">
                  <c:v>0.70200000000000096</c:v>
                </c:pt>
                <c:pt idx="92">
                  <c:v>0.69600000000000395</c:v>
                </c:pt>
                <c:pt idx="93">
                  <c:v>0.69000000000000405</c:v>
                </c:pt>
                <c:pt idx="94">
                  <c:v>0.68400000000000305</c:v>
                </c:pt>
                <c:pt idx="95">
                  <c:v>0.67900000000000704</c:v>
                </c:pt>
                <c:pt idx="96">
                  <c:v>0.67300000000000704</c:v>
                </c:pt>
                <c:pt idx="97">
                  <c:v>0.66700000000000703</c:v>
                </c:pt>
                <c:pt idx="98">
                  <c:v>0.66100000000000703</c:v>
                </c:pt>
              </c:numCache>
            </c:numRef>
          </c:yVal>
          <c:smooth val="1"/>
          <c:extLst>
            <c:ext xmlns:c16="http://schemas.microsoft.com/office/drawing/2014/chart" uri="{C3380CC4-5D6E-409C-BE32-E72D297353CC}">
              <c16:uniqueId val="{00000008-E57F-8348-8D54-F78C9FA5B526}"/>
            </c:ext>
          </c:extLst>
        </c:ser>
        <c:ser>
          <c:idx val="9"/>
          <c:order val="9"/>
          <c:tx>
            <c:strRef>
              <c:f>Sheet1!$A$5</c:f>
              <c:strCache>
                <c:ptCount val="1"/>
                <c:pt idx="0">
                  <c:v>V0.7</c:v>
                </c:pt>
              </c:strCache>
            </c:strRef>
          </c:tx>
          <c:spPr>
            <a:ln w="38100" cap="rnd" cmpd="sng" algn="ctr">
              <a:solidFill>
                <a:srgbClr val="00C8CA"/>
              </a:solidFill>
              <a:prstDash val="solid"/>
              <a:round/>
              <a:headEnd type="none" w="med" len="med"/>
              <a:tailEnd type="none" w="med" len="med"/>
            </a:ln>
          </c:spPr>
          <c:marker>
            <c:symbol val="none"/>
          </c:marker>
          <c:xVal>
            <c:numRef>
              <c:f>Sheet1!$C$5:$CX$5</c:f>
              <c:numCache>
                <c:formatCode>0%</c:formatCode>
                <c:ptCount val="100"/>
                <c:pt idx="0">
                  <c:v>1.0000000000000101E-2</c:v>
                </c:pt>
                <c:pt idx="1">
                  <c:v>0.02</c:v>
                </c:pt>
                <c:pt idx="2">
                  <c:v>3.00000000000002E-2</c:v>
                </c:pt>
                <c:pt idx="3">
                  <c:v>4.0000000000000098E-2</c:v>
                </c:pt>
                <c:pt idx="4">
                  <c:v>5.00000000000001E-2</c:v>
                </c:pt>
                <c:pt idx="5">
                  <c:v>6.00000000000004E-2</c:v>
                </c:pt>
                <c:pt idx="6">
                  <c:v>7.0000000000000007E-2</c:v>
                </c:pt>
                <c:pt idx="7">
                  <c:v>8.0000000000000196E-2</c:v>
                </c:pt>
                <c:pt idx="8">
                  <c:v>0.09</c:v>
                </c:pt>
                <c:pt idx="9">
                  <c:v>0.1</c:v>
                </c:pt>
                <c:pt idx="10">
                  <c:v>0.11</c:v>
                </c:pt>
                <c:pt idx="11">
                  <c:v>0.12</c:v>
                </c:pt>
                <c:pt idx="12">
                  <c:v>0.13</c:v>
                </c:pt>
                <c:pt idx="13">
                  <c:v>0.14000000000000001</c:v>
                </c:pt>
                <c:pt idx="14">
                  <c:v>0.15</c:v>
                </c:pt>
                <c:pt idx="15">
                  <c:v>0.160000000000001</c:v>
                </c:pt>
                <c:pt idx="16">
                  <c:v>0.17</c:v>
                </c:pt>
                <c:pt idx="17">
                  <c:v>0.18</c:v>
                </c:pt>
                <c:pt idx="18">
                  <c:v>0.19</c:v>
                </c:pt>
                <c:pt idx="19">
                  <c:v>0.2</c:v>
                </c:pt>
                <c:pt idx="20">
                  <c:v>0.21</c:v>
                </c:pt>
                <c:pt idx="21">
                  <c:v>0.220000000000001</c:v>
                </c:pt>
                <c:pt idx="22">
                  <c:v>0.23</c:v>
                </c:pt>
                <c:pt idx="23">
                  <c:v>0.24</c:v>
                </c:pt>
                <c:pt idx="24">
                  <c:v>0.25</c:v>
                </c:pt>
                <c:pt idx="25">
                  <c:v>0.26</c:v>
                </c:pt>
                <c:pt idx="26">
                  <c:v>0.27</c:v>
                </c:pt>
                <c:pt idx="27">
                  <c:v>0.28000000000000003</c:v>
                </c:pt>
                <c:pt idx="28">
                  <c:v>0.28999999999999998</c:v>
                </c:pt>
                <c:pt idx="29">
                  <c:v>0.3</c:v>
                </c:pt>
                <c:pt idx="30">
                  <c:v>0.310000000000002</c:v>
                </c:pt>
                <c:pt idx="31">
                  <c:v>0.320000000000003</c:v>
                </c:pt>
                <c:pt idx="32">
                  <c:v>0.33000000000000301</c:v>
                </c:pt>
                <c:pt idx="33">
                  <c:v>0.34000000000000102</c:v>
                </c:pt>
                <c:pt idx="34">
                  <c:v>0.35</c:v>
                </c:pt>
                <c:pt idx="35">
                  <c:v>0.36</c:v>
                </c:pt>
                <c:pt idx="36">
                  <c:v>0.37</c:v>
                </c:pt>
                <c:pt idx="37">
                  <c:v>0.380000000000003</c:v>
                </c:pt>
                <c:pt idx="38">
                  <c:v>0.39000000000000301</c:v>
                </c:pt>
                <c:pt idx="39">
                  <c:v>0.4</c:v>
                </c:pt>
                <c:pt idx="40">
                  <c:v>0.41</c:v>
                </c:pt>
                <c:pt idx="41">
                  <c:v>0.42</c:v>
                </c:pt>
                <c:pt idx="42">
                  <c:v>0.43</c:v>
                </c:pt>
                <c:pt idx="43">
                  <c:v>0.440000000000001</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0.57000000000000095</c:v>
                </c:pt>
                <c:pt idx="57">
                  <c:v>0.58000000000000096</c:v>
                </c:pt>
                <c:pt idx="58">
                  <c:v>0.59000000000000097</c:v>
                </c:pt>
                <c:pt idx="59">
                  <c:v>0.60000000000000098</c:v>
                </c:pt>
                <c:pt idx="60">
                  <c:v>0.61000000000000099</c:v>
                </c:pt>
                <c:pt idx="61">
                  <c:v>0.62000000000000599</c:v>
                </c:pt>
                <c:pt idx="62">
                  <c:v>0.630000000000006</c:v>
                </c:pt>
                <c:pt idx="63">
                  <c:v>0.64000000000000601</c:v>
                </c:pt>
                <c:pt idx="64">
                  <c:v>0.65000000000000602</c:v>
                </c:pt>
                <c:pt idx="65">
                  <c:v>0.66000000000000703</c:v>
                </c:pt>
                <c:pt idx="66">
                  <c:v>0.67000000000000703</c:v>
                </c:pt>
                <c:pt idx="67">
                  <c:v>0.68000000000000305</c:v>
                </c:pt>
                <c:pt idx="68">
                  <c:v>0.69000000000000405</c:v>
                </c:pt>
                <c:pt idx="69">
                  <c:v>0.70000000000000095</c:v>
                </c:pt>
                <c:pt idx="70">
                  <c:v>0.71000000000000096</c:v>
                </c:pt>
                <c:pt idx="71">
                  <c:v>0.72000000000000097</c:v>
                </c:pt>
                <c:pt idx="72">
                  <c:v>0.73000000000000098</c:v>
                </c:pt>
                <c:pt idx="73">
                  <c:v>0.74000000000000399</c:v>
                </c:pt>
                <c:pt idx="74">
                  <c:v>0.750000000000006</c:v>
                </c:pt>
                <c:pt idx="75">
                  <c:v>0.760000000000006</c:v>
                </c:pt>
                <c:pt idx="76">
                  <c:v>0.77000000000000401</c:v>
                </c:pt>
                <c:pt idx="77">
                  <c:v>0.78</c:v>
                </c:pt>
                <c:pt idx="78">
                  <c:v>0.79</c:v>
                </c:pt>
                <c:pt idx="79">
                  <c:v>0.8</c:v>
                </c:pt>
                <c:pt idx="80">
                  <c:v>0.81</c:v>
                </c:pt>
                <c:pt idx="81">
                  <c:v>0.82000000000000095</c:v>
                </c:pt>
                <c:pt idx="82">
                  <c:v>0.83000000000000096</c:v>
                </c:pt>
                <c:pt idx="83">
                  <c:v>0.84000000000000097</c:v>
                </c:pt>
                <c:pt idx="84">
                  <c:v>0.85000000000000098</c:v>
                </c:pt>
                <c:pt idx="85">
                  <c:v>0.86000000000000099</c:v>
                </c:pt>
                <c:pt idx="86">
                  <c:v>0.87000000000000599</c:v>
                </c:pt>
                <c:pt idx="87">
                  <c:v>0.880000000000002</c:v>
                </c:pt>
                <c:pt idx="88">
                  <c:v>0.89000000000000201</c:v>
                </c:pt>
                <c:pt idx="89">
                  <c:v>0.9</c:v>
                </c:pt>
                <c:pt idx="90">
                  <c:v>0.91</c:v>
                </c:pt>
                <c:pt idx="91">
                  <c:v>0.92</c:v>
                </c:pt>
                <c:pt idx="92">
                  <c:v>0.93</c:v>
                </c:pt>
                <c:pt idx="93">
                  <c:v>0.94000000000000095</c:v>
                </c:pt>
                <c:pt idx="94">
                  <c:v>0.95000000000000095</c:v>
                </c:pt>
                <c:pt idx="95">
                  <c:v>0.96000000000000096</c:v>
                </c:pt>
                <c:pt idx="96">
                  <c:v>0.97</c:v>
                </c:pt>
                <c:pt idx="97">
                  <c:v>0.98</c:v>
                </c:pt>
                <c:pt idx="98">
                  <c:v>0.99</c:v>
                </c:pt>
                <c:pt idx="99">
                  <c:v>1</c:v>
                </c:pt>
              </c:numCache>
            </c:numRef>
          </c:xVal>
          <c:yVal>
            <c:numRef>
              <c:f>Sheet1!$C$6:$CX$6</c:f>
              <c:numCache>
                <c:formatCode>General</c:formatCode>
                <c:ptCount val="100"/>
                <c:pt idx="0">
                  <c:v>0.93600000000000005</c:v>
                </c:pt>
                <c:pt idx="1">
                  <c:v>0.96600000000000097</c:v>
                </c:pt>
                <c:pt idx="2">
                  <c:v>0.96900000000000097</c:v>
                </c:pt>
                <c:pt idx="3">
                  <c:v>0.97</c:v>
                </c:pt>
                <c:pt idx="4">
                  <c:v>0.96800000000000097</c:v>
                </c:pt>
                <c:pt idx="5">
                  <c:v>0.97</c:v>
                </c:pt>
                <c:pt idx="6">
                  <c:v>0.97300000000000098</c:v>
                </c:pt>
                <c:pt idx="7">
                  <c:v>0.97500000000000098</c:v>
                </c:pt>
                <c:pt idx="8">
                  <c:v>0.97400000000000098</c:v>
                </c:pt>
                <c:pt idx="9">
                  <c:v>0.97500000000000098</c:v>
                </c:pt>
                <c:pt idx="10">
                  <c:v>0.97500000000000098</c:v>
                </c:pt>
                <c:pt idx="11">
                  <c:v>0.97500000000000098</c:v>
                </c:pt>
                <c:pt idx="12">
                  <c:v>0.97600000000000098</c:v>
                </c:pt>
                <c:pt idx="13">
                  <c:v>0.97500000000000098</c:v>
                </c:pt>
                <c:pt idx="14">
                  <c:v>0.97400000000000098</c:v>
                </c:pt>
                <c:pt idx="15">
                  <c:v>0.97300000000000098</c:v>
                </c:pt>
                <c:pt idx="16">
                  <c:v>0.97200000000000097</c:v>
                </c:pt>
                <c:pt idx="17">
                  <c:v>0.97</c:v>
                </c:pt>
                <c:pt idx="18">
                  <c:v>0.96900000000000097</c:v>
                </c:pt>
                <c:pt idx="19">
                  <c:v>0.96600000000000097</c:v>
                </c:pt>
                <c:pt idx="20">
                  <c:v>0.96500000000000097</c:v>
                </c:pt>
                <c:pt idx="21">
                  <c:v>0.96500000000000097</c:v>
                </c:pt>
                <c:pt idx="22">
                  <c:v>0.96300000000000097</c:v>
                </c:pt>
                <c:pt idx="23">
                  <c:v>0.96200000000000097</c:v>
                </c:pt>
                <c:pt idx="24">
                  <c:v>0.96100000000000096</c:v>
                </c:pt>
                <c:pt idx="25">
                  <c:v>0.96000000000000096</c:v>
                </c:pt>
                <c:pt idx="26">
                  <c:v>0.95700000000000096</c:v>
                </c:pt>
                <c:pt idx="27">
                  <c:v>0.95700000000000096</c:v>
                </c:pt>
                <c:pt idx="28">
                  <c:v>0.95700000000000096</c:v>
                </c:pt>
                <c:pt idx="29">
                  <c:v>0.95700000000000096</c:v>
                </c:pt>
                <c:pt idx="30">
                  <c:v>0.95500000000000096</c:v>
                </c:pt>
                <c:pt idx="31">
                  <c:v>0.95400000000000096</c:v>
                </c:pt>
                <c:pt idx="32">
                  <c:v>0.95200000000000096</c:v>
                </c:pt>
                <c:pt idx="33">
                  <c:v>0.95100000000000096</c:v>
                </c:pt>
                <c:pt idx="34">
                  <c:v>0.95000000000000095</c:v>
                </c:pt>
                <c:pt idx="35">
                  <c:v>0.94800000000000095</c:v>
                </c:pt>
                <c:pt idx="36">
                  <c:v>0.94600000000000095</c:v>
                </c:pt>
                <c:pt idx="37">
                  <c:v>0.94400000000000095</c:v>
                </c:pt>
                <c:pt idx="38">
                  <c:v>0.94300000000000095</c:v>
                </c:pt>
                <c:pt idx="39">
                  <c:v>0.94100000000000095</c:v>
                </c:pt>
                <c:pt idx="40">
                  <c:v>0.94000000000000095</c:v>
                </c:pt>
                <c:pt idx="41">
                  <c:v>0.93800000000000106</c:v>
                </c:pt>
                <c:pt idx="42">
                  <c:v>0.93600000000000005</c:v>
                </c:pt>
                <c:pt idx="43">
                  <c:v>0.93400000000000005</c:v>
                </c:pt>
                <c:pt idx="44">
                  <c:v>0.93200000000000005</c:v>
                </c:pt>
                <c:pt idx="45">
                  <c:v>0.92900000000000005</c:v>
                </c:pt>
                <c:pt idx="46">
                  <c:v>0.92700000000000005</c:v>
                </c:pt>
                <c:pt idx="47">
                  <c:v>0.92500000000000004</c:v>
                </c:pt>
                <c:pt idx="48">
                  <c:v>0.92400000000000004</c:v>
                </c:pt>
                <c:pt idx="49">
                  <c:v>0.92</c:v>
                </c:pt>
                <c:pt idx="50">
                  <c:v>0.91800000000000004</c:v>
                </c:pt>
                <c:pt idx="51">
                  <c:v>0.91600000000000004</c:v>
                </c:pt>
                <c:pt idx="52">
                  <c:v>0.91300000000000003</c:v>
                </c:pt>
                <c:pt idx="53">
                  <c:v>0.91100000000000003</c:v>
                </c:pt>
                <c:pt idx="54">
                  <c:v>0.90700000000000003</c:v>
                </c:pt>
                <c:pt idx="55">
                  <c:v>0.90300000000000002</c:v>
                </c:pt>
                <c:pt idx="56">
                  <c:v>0.9</c:v>
                </c:pt>
                <c:pt idx="57">
                  <c:v>0.89700000000000202</c:v>
                </c:pt>
                <c:pt idx="58">
                  <c:v>0.89400000000000202</c:v>
                </c:pt>
                <c:pt idx="59">
                  <c:v>0.89100000000000201</c:v>
                </c:pt>
                <c:pt idx="60">
                  <c:v>0.88700000000000201</c:v>
                </c:pt>
                <c:pt idx="61">
                  <c:v>0.882000000000002</c:v>
                </c:pt>
                <c:pt idx="62">
                  <c:v>0.878000000000006</c:v>
                </c:pt>
                <c:pt idx="63">
                  <c:v>0.875000000000006</c:v>
                </c:pt>
                <c:pt idx="64">
                  <c:v>0.87100000000000599</c:v>
                </c:pt>
                <c:pt idx="65">
                  <c:v>0.86500000000000399</c:v>
                </c:pt>
                <c:pt idx="66">
                  <c:v>0.86100000000000099</c:v>
                </c:pt>
                <c:pt idx="67">
                  <c:v>0.85600000000000098</c:v>
                </c:pt>
                <c:pt idx="68">
                  <c:v>0.85100000000000098</c:v>
                </c:pt>
                <c:pt idx="69">
                  <c:v>0.84600000000000097</c:v>
                </c:pt>
                <c:pt idx="70">
                  <c:v>0.84100000000000097</c:v>
                </c:pt>
                <c:pt idx="71">
                  <c:v>0.83600000000000096</c:v>
                </c:pt>
                <c:pt idx="72">
                  <c:v>0.83200000000000096</c:v>
                </c:pt>
                <c:pt idx="73">
                  <c:v>0.82500000000000095</c:v>
                </c:pt>
                <c:pt idx="74">
                  <c:v>0.82000000000000095</c:v>
                </c:pt>
                <c:pt idx="75">
                  <c:v>0.81400000000000095</c:v>
                </c:pt>
                <c:pt idx="76">
                  <c:v>0.80900000000000005</c:v>
                </c:pt>
                <c:pt idx="77">
                  <c:v>0.80400000000000005</c:v>
                </c:pt>
                <c:pt idx="78">
                  <c:v>0.79900000000000004</c:v>
                </c:pt>
                <c:pt idx="79">
                  <c:v>0.79400000000000004</c:v>
                </c:pt>
                <c:pt idx="80">
                  <c:v>0.78800000000000003</c:v>
                </c:pt>
                <c:pt idx="81">
                  <c:v>0.78300000000000003</c:v>
                </c:pt>
                <c:pt idx="82">
                  <c:v>0.77700000000000502</c:v>
                </c:pt>
                <c:pt idx="83">
                  <c:v>0.77000000000000401</c:v>
                </c:pt>
                <c:pt idx="84">
                  <c:v>0.76400000000000601</c:v>
                </c:pt>
                <c:pt idx="85">
                  <c:v>0.757000000000006</c:v>
                </c:pt>
                <c:pt idx="86">
                  <c:v>0.751000000000006</c:v>
                </c:pt>
                <c:pt idx="87">
                  <c:v>0.74600000000000599</c:v>
                </c:pt>
                <c:pt idx="88">
                  <c:v>0.74000000000000399</c:v>
                </c:pt>
                <c:pt idx="89">
                  <c:v>0.73400000000000098</c:v>
                </c:pt>
                <c:pt idx="90">
                  <c:v>0.72800000000000098</c:v>
                </c:pt>
                <c:pt idx="91">
                  <c:v>0.72200000000000097</c:v>
                </c:pt>
                <c:pt idx="92">
                  <c:v>0.71600000000000097</c:v>
                </c:pt>
                <c:pt idx="93">
                  <c:v>0.71100000000000096</c:v>
                </c:pt>
                <c:pt idx="94">
                  <c:v>0.70400000000000096</c:v>
                </c:pt>
                <c:pt idx="95">
                  <c:v>0.69800000000000395</c:v>
                </c:pt>
                <c:pt idx="96">
                  <c:v>0.69200000000000395</c:v>
                </c:pt>
                <c:pt idx="97">
                  <c:v>0.68600000000000305</c:v>
                </c:pt>
                <c:pt idx="98">
                  <c:v>0.68000000000000305</c:v>
                </c:pt>
                <c:pt idx="99">
                  <c:v>0.67400000000000704</c:v>
                </c:pt>
              </c:numCache>
            </c:numRef>
          </c:yVal>
          <c:smooth val="1"/>
          <c:extLst>
            <c:ext xmlns:c16="http://schemas.microsoft.com/office/drawing/2014/chart" uri="{C3380CC4-5D6E-409C-BE32-E72D297353CC}">
              <c16:uniqueId val="{00000009-E57F-8348-8D54-F78C9FA5B526}"/>
            </c:ext>
          </c:extLst>
        </c:ser>
        <c:ser>
          <c:idx val="10"/>
          <c:order val="10"/>
          <c:tx>
            <c:strRef>
              <c:f>Sheet1!$A$2</c:f>
              <c:strCache>
                <c:ptCount val="1"/>
                <c:pt idx="0">
                  <c:v>w44</c:v>
                </c:pt>
              </c:strCache>
            </c:strRef>
          </c:tx>
          <c:spPr>
            <a:ln w="38100">
              <a:solidFill>
                <a:srgbClr val="0000FF"/>
              </a:solidFill>
            </a:ln>
          </c:spPr>
          <c:marker>
            <c:symbol val="none"/>
          </c:marker>
          <c:xVal>
            <c:numRef>
              <c:f>Sheet1!$C$2:$CX$2</c:f>
              <c:numCache>
                <c:formatCode>0%</c:formatCode>
                <c:ptCount val="100"/>
                <c:pt idx="0">
                  <c:v>1.0000000000000101E-2</c:v>
                </c:pt>
                <c:pt idx="1">
                  <c:v>0.02</c:v>
                </c:pt>
                <c:pt idx="2">
                  <c:v>3.00000000000002E-2</c:v>
                </c:pt>
                <c:pt idx="3">
                  <c:v>4.0000000000000098E-2</c:v>
                </c:pt>
                <c:pt idx="4">
                  <c:v>5.00000000000001E-2</c:v>
                </c:pt>
                <c:pt idx="5">
                  <c:v>6.00000000000004E-2</c:v>
                </c:pt>
                <c:pt idx="6">
                  <c:v>7.0000000000000007E-2</c:v>
                </c:pt>
                <c:pt idx="7">
                  <c:v>8.0000000000000196E-2</c:v>
                </c:pt>
                <c:pt idx="8">
                  <c:v>0.09</c:v>
                </c:pt>
                <c:pt idx="9">
                  <c:v>0.1</c:v>
                </c:pt>
                <c:pt idx="10">
                  <c:v>0.11</c:v>
                </c:pt>
                <c:pt idx="11">
                  <c:v>0.12</c:v>
                </c:pt>
                <c:pt idx="12">
                  <c:v>0.13</c:v>
                </c:pt>
                <c:pt idx="13">
                  <c:v>0.14000000000000001</c:v>
                </c:pt>
                <c:pt idx="14">
                  <c:v>0.15</c:v>
                </c:pt>
                <c:pt idx="15">
                  <c:v>0.160000000000001</c:v>
                </c:pt>
                <c:pt idx="16">
                  <c:v>0.17</c:v>
                </c:pt>
                <c:pt idx="17">
                  <c:v>0.18</c:v>
                </c:pt>
                <c:pt idx="18">
                  <c:v>0.19</c:v>
                </c:pt>
                <c:pt idx="19">
                  <c:v>0.2</c:v>
                </c:pt>
                <c:pt idx="20">
                  <c:v>0.21</c:v>
                </c:pt>
                <c:pt idx="21">
                  <c:v>0.220000000000001</c:v>
                </c:pt>
                <c:pt idx="22">
                  <c:v>0.23</c:v>
                </c:pt>
                <c:pt idx="23">
                  <c:v>0.24</c:v>
                </c:pt>
                <c:pt idx="24">
                  <c:v>0.25</c:v>
                </c:pt>
                <c:pt idx="25">
                  <c:v>0.26</c:v>
                </c:pt>
                <c:pt idx="26">
                  <c:v>0.27</c:v>
                </c:pt>
                <c:pt idx="27">
                  <c:v>0.28000000000000003</c:v>
                </c:pt>
                <c:pt idx="28">
                  <c:v>0.28999999999999998</c:v>
                </c:pt>
                <c:pt idx="29">
                  <c:v>0.3</c:v>
                </c:pt>
                <c:pt idx="30">
                  <c:v>0.310000000000002</c:v>
                </c:pt>
                <c:pt idx="31">
                  <c:v>0.320000000000003</c:v>
                </c:pt>
                <c:pt idx="32">
                  <c:v>0.33000000000000301</c:v>
                </c:pt>
                <c:pt idx="33">
                  <c:v>0.34000000000000102</c:v>
                </c:pt>
                <c:pt idx="34">
                  <c:v>0.35</c:v>
                </c:pt>
                <c:pt idx="35">
                  <c:v>0.36</c:v>
                </c:pt>
                <c:pt idx="36">
                  <c:v>0.37</c:v>
                </c:pt>
                <c:pt idx="37">
                  <c:v>0.380000000000003</c:v>
                </c:pt>
                <c:pt idx="38">
                  <c:v>0.39000000000000301</c:v>
                </c:pt>
                <c:pt idx="39">
                  <c:v>0.4</c:v>
                </c:pt>
                <c:pt idx="40">
                  <c:v>0.41</c:v>
                </c:pt>
                <c:pt idx="41">
                  <c:v>0.42</c:v>
                </c:pt>
                <c:pt idx="42">
                  <c:v>0.43</c:v>
                </c:pt>
                <c:pt idx="43">
                  <c:v>0.440000000000001</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0.57000000000000095</c:v>
                </c:pt>
                <c:pt idx="57">
                  <c:v>0.58000000000000096</c:v>
                </c:pt>
                <c:pt idx="58">
                  <c:v>0.59000000000000097</c:v>
                </c:pt>
                <c:pt idx="59">
                  <c:v>0.60000000000000098</c:v>
                </c:pt>
                <c:pt idx="60">
                  <c:v>0.61000000000000099</c:v>
                </c:pt>
                <c:pt idx="61">
                  <c:v>0.62000000000000599</c:v>
                </c:pt>
                <c:pt idx="62">
                  <c:v>0.630000000000006</c:v>
                </c:pt>
                <c:pt idx="63">
                  <c:v>0.64000000000000601</c:v>
                </c:pt>
                <c:pt idx="64">
                  <c:v>0.65000000000000602</c:v>
                </c:pt>
                <c:pt idx="65">
                  <c:v>0.66000000000000703</c:v>
                </c:pt>
                <c:pt idx="66">
                  <c:v>0.67000000000000703</c:v>
                </c:pt>
                <c:pt idx="67">
                  <c:v>0.68000000000000305</c:v>
                </c:pt>
                <c:pt idx="68">
                  <c:v>0.69000000000000405</c:v>
                </c:pt>
                <c:pt idx="69">
                  <c:v>0.70000000000000095</c:v>
                </c:pt>
                <c:pt idx="70">
                  <c:v>0.71000000000000096</c:v>
                </c:pt>
                <c:pt idx="71">
                  <c:v>0.72000000000000097</c:v>
                </c:pt>
                <c:pt idx="72">
                  <c:v>0.73000000000000098</c:v>
                </c:pt>
                <c:pt idx="73">
                  <c:v>0.74000000000000399</c:v>
                </c:pt>
                <c:pt idx="74">
                  <c:v>0.750000000000006</c:v>
                </c:pt>
                <c:pt idx="75">
                  <c:v>0.760000000000006</c:v>
                </c:pt>
                <c:pt idx="76">
                  <c:v>0.77000000000000401</c:v>
                </c:pt>
                <c:pt idx="77">
                  <c:v>0.78</c:v>
                </c:pt>
                <c:pt idx="78">
                  <c:v>0.79</c:v>
                </c:pt>
                <c:pt idx="79">
                  <c:v>0.8</c:v>
                </c:pt>
                <c:pt idx="80">
                  <c:v>0.81</c:v>
                </c:pt>
                <c:pt idx="81">
                  <c:v>0.82000000000000095</c:v>
                </c:pt>
                <c:pt idx="82">
                  <c:v>0.83000000000000096</c:v>
                </c:pt>
                <c:pt idx="83">
                  <c:v>0.84000000000000097</c:v>
                </c:pt>
                <c:pt idx="84">
                  <c:v>0.85000000000000098</c:v>
                </c:pt>
                <c:pt idx="85">
                  <c:v>0.86000000000000099</c:v>
                </c:pt>
                <c:pt idx="86">
                  <c:v>0.87000000000000599</c:v>
                </c:pt>
                <c:pt idx="87">
                  <c:v>0.880000000000002</c:v>
                </c:pt>
                <c:pt idx="88">
                  <c:v>0.89000000000000201</c:v>
                </c:pt>
                <c:pt idx="89">
                  <c:v>0.9</c:v>
                </c:pt>
                <c:pt idx="90">
                  <c:v>0.91</c:v>
                </c:pt>
                <c:pt idx="91">
                  <c:v>0.92</c:v>
                </c:pt>
                <c:pt idx="92">
                  <c:v>0.93</c:v>
                </c:pt>
                <c:pt idx="93">
                  <c:v>0.94000000000000095</c:v>
                </c:pt>
                <c:pt idx="94">
                  <c:v>0.95000000000000095</c:v>
                </c:pt>
                <c:pt idx="95">
                  <c:v>0.96000000000000096</c:v>
                </c:pt>
                <c:pt idx="96">
                  <c:v>0.97</c:v>
                </c:pt>
                <c:pt idx="97">
                  <c:v>0.98</c:v>
                </c:pt>
                <c:pt idx="98">
                  <c:v>0.99</c:v>
                </c:pt>
                <c:pt idx="99">
                  <c:v>1</c:v>
                </c:pt>
              </c:numCache>
            </c:numRef>
          </c:xVal>
          <c:yVal>
            <c:numRef>
              <c:f>Sheet1!$C$3:$CX$3</c:f>
              <c:numCache>
                <c:formatCode>General</c:formatCode>
                <c:ptCount val="100"/>
                <c:pt idx="0">
                  <c:v>0.93300000000000005</c:v>
                </c:pt>
                <c:pt idx="1">
                  <c:v>0.95200000000000096</c:v>
                </c:pt>
                <c:pt idx="2">
                  <c:v>0.95900000000000096</c:v>
                </c:pt>
                <c:pt idx="3">
                  <c:v>0.96600000000000097</c:v>
                </c:pt>
                <c:pt idx="4">
                  <c:v>0.97100000000000097</c:v>
                </c:pt>
                <c:pt idx="5">
                  <c:v>0.97</c:v>
                </c:pt>
                <c:pt idx="6">
                  <c:v>0.97</c:v>
                </c:pt>
                <c:pt idx="7">
                  <c:v>0.96900000000000097</c:v>
                </c:pt>
                <c:pt idx="8">
                  <c:v>0.97100000000000097</c:v>
                </c:pt>
                <c:pt idx="9">
                  <c:v>0.96800000000000097</c:v>
                </c:pt>
                <c:pt idx="10">
                  <c:v>0.97</c:v>
                </c:pt>
                <c:pt idx="11">
                  <c:v>0.96900000000000097</c:v>
                </c:pt>
                <c:pt idx="12">
                  <c:v>0.96900000000000097</c:v>
                </c:pt>
                <c:pt idx="13">
                  <c:v>0.97</c:v>
                </c:pt>
                <c:pt idx="14">
                  <c:v>0.97100000000000097</c:v>
                </c:pt>
                <c:pt idx="15">
                  <c:v>0.97200000000000097</c:v>
                </c:pt>
                <c:pt idx="16">
                  <c:v>0.97200000000000097</c:v>
                </c:pt>
                <c:pt idx="17">
                  <c:v>0.97300000000000098</c:v>
                </c:pt>
                <c:pt idx="18">
                  <c:v>0.97300000000000098</c:v>
                </c:pt>
                <c:pt idx="19">
                  <c:v>0.97400000000000098</c:v>
                </c:pt>
                <c:pt idx="20">
                  <c:v>0.97200000000000097</c:v>
                </c:pt>
                <c:pt idx="21">
                  <c:v>0.97300000000000098</c:v>
                </c:pt>
                <c:pt idx="22">
                  <c:v>0.97200000000000097</c:v>
                </c:pt>
                <c:pt idx="23">
                  <c:v>0.97200000000000097</c:v>
                </c:pt>
                <c:pt idx="24">
                  <c:v>0.97200000000000097</c:v>
                </c:pt>
                <c:pt idx="25">
                  <c:v>0.97</c:v>
                </c:pt>
                <c:pt idx="26">
                  <c:v>0.96900000000000097</c:v>
                </c:pt>
                <c:pt idx="27">
                  <c:v>0.96800000000000097</c:v>
                </c:pt>
                <c:pt idx="28">
                  <c:v>0.96800000000000097</c:v>
                </c:pt>
                <c:pt idx="29">
                  <c:v>0.96600000000000097</c:v>
                </c:pt>
                <c:pt idx="30">
                  <c:v>0.96600000000000097</c:v>
                </c:pt>
                <c:pt idx="31">
                  <c:v>0.96500000000000097</c:v>
                </c:pt>
                <c:pt idx="32">
                  <c:v>0.96400000000000097</c:v>
                </c:pt>
                <c:pt idx="33">
                  <c:v>0.96300000000000097</c:v>
                </c:pt>
                <c:pt idx="34">
                  <c:v>0.96200000000000097</c:v>
                </c:pt>
                <c:pt idx="35">
                  <c:v>0.96100000000000096</c:v>
                </c:pt>
                <c:pt idx="36">
                  <c:v>0.96000000000000096</c:v>
                </c:pt>
                <c:pt idx="37">
                  <c:v>0.95900000000000096</c:v>
                </c:pt>
                <c:pt idx="38">
                  <c:v>0.95800000000000096</c:v>
                </c:pt>
                <c:pt idx="39">
                  <c:v>0.95600000000000096</c:v>
                </c:pt>
                <c:pt idx="40">
                  <c:v>0.95400000000000096</c:v>
                </c:pt>
                <c:pt idx="41">
                  <c:v>0.95200000000000096</c:v>
                </c:pt>
                <c:pt idx="42">
                  <c:v>0.95100000000000096</c:v>
                </c:pt>
                <c:pt idx="43">
                  <c:v>0.95000000000000095</c:v>
                </c:pt>
                <c:pt idx="44">
                  <c:v>0.94800000000000095</c:v>
                </c:pt>
                <c:pt idx="45">
                  <c:v>0.94600000000000095</c:v>
                </c:pt>
                <c:pt idx="46">
                  <c:v>0.94200000000000095</c:v>
                </c:pt>
                <c:pt idx="47">
                  <c:v>0.94000000000000095</c:v>
                </c:pt>
                <c:pt idx="48">
                  <c:v>0.93900000000000095</c:v>
                </c:pt>
                <c:pt idx="49">
                  <c:v>0.93600000000000005</c:v>
                </c:pt>
                <c:pt idx="50">
                  <c:v>0.93400000000000005</c:v>
                </c:pt>
                <c:pt idx="51">
                  <c:v>0.92900000000000005</c:v>
                </c:pt>
                <c:pt idx="52">
                  <c:v>0.92800000000000005</c:v>
                </c:pt>
                <c:pt idx="53">
                  <c:v>0.92500000000000004</c:v>
                </c:pt>
                <c:pt idx="54">
                  <c:v>0.92200000000000004</c:v>
                </c:pt>
                <c:pt idx="55">
                  <c:v>0.91900000000000004</c:v>
                </c:pt>
                <c:pt idx="56">
                  <c:v>0.91600000000000004</c:v>
                </c:pt>
                <c:pt idx="57">
                  <c:v>0.91300000000000003</c:v>
                </c:pt>
                <c:pt idx="58">
                  <c:v>0.90800000000000003</c:v>
                </c:pt>
                <c:pt idx="59">
                  <c:v>0.90500000000000003</c:v>
                </c:pt>
                <c:pt idx="60">
                  <c:v>0.90200000000000002</c:v>
                </c:pt>
                <c:pt idx="61">
                  <c:v>0.89800000000000202</c:v>
                </c:pt>
                <c:pt idx="62">
                  <c:v>0.89400000000000202</c:v>
                </c:pt>
                <c:pt idx="63">
                  <c:v>0.89100000000000201</c:v>
                </c:pt>
                <c:pt idx="64">
                  <c:v>0.88600000000000201</c:v>
                </c:pt>
                <c:pt idx="65">
                  <c:v>0.881000000000002</c:v>
                </c:pt>
                <c:pt idx="66">
                  <c:v>0.877000000000006</c:v>
                </c:pt>
                <c:pt idx="67">
                  <c:v>0.87200000000000599</c:v>
                </c:pt>
                <c:pt idx="68">
                  <c:v>0.86600000000000499</c:v>
                </c:pt>
                <c:pt idx="69">
                  <c:v>0.86300000000000199</c:v>
                </c:pt>
                <c:pt idx="70">
                  <c:v>0.85900000000000098</c:v>
                </c:pt>
                <c:pt idx="71">
                  <c:v>0.85300000000000098</c:v>
                </c:pt>
                <c:pt idx="72">
                  <c:v>0.84900000000000098</c:v>
                </c:pt>
                <c:pt idx="73">
                  <c:v>0.84500000000000097</c:v>
                </c:pt>
                <c:pt idx="74">
                  <c:v>0.83800000000000097</c:v>
                </c:pt>
                <c:pt idx="75">
                  <c:v>0.83300000000000096</c:v>
                </c:pt>
                <c:pt idx="76">
                  <c:v>0.82800000000000096</c:v>
                </c:pt>
                <c:pt idx="77">
                  <c:v>0.82400000000000095</c:v>
                </c:pt>
                <c:pt idx="78">
                  <c:v>0.81800000000000095</c:v>
                </c:pt>
                <c:pt idx="79">
                  <c:v>0.81300000000000106</c:v>
                </c:pt>
                <c:pt idx="80">
                  <c:v>0.80700000000000005</c:v>
                </c:pt>
                <c:pt idx="81">
                  <c:v>0.80200000000000005</c:v>
                </c:pt>
                <c:pt idx="82">
                  <c:v>0.79700000000000004</c:v>
                </c:pt>
                <c:pt idx="83">
                  <c:v>0.79200000000000004</c:v>
                </c:pt>
                <c:pt idx="84">
                  <c:v>0.78600000000000003</c:v>
                </c:pt>
                <c:pt idx="85">
                  <c:v>0.78</c:v>
                </c:pt>
                <c:pt idx="86">
                  <c:v>0.77400000000000402</c:v>
                </c:pt>
                <c:pt idx="87">
                  <c:v>0.77000000000000401</c:v>
                </c:pt>
                <c:pt idx="88">
                  <c:v>0.76400000000000601</c:v>
                </c:pt>
                <c:pt idx="89">
                  <c:v>0.758000000000006</c:v>
                </c:pt>
                <c:pt idx="90">
                  <c:v>0.753000000000006</c:v>
                </c:pt>
                <c:pt idx="91">
                  <c:v>0.74600000000000599</c:v>
                </c:pt>
                <c:pt idx="92">
                  <c:v>0.74000000000000399</c:v>
                </c:pt>
                <c:pt idx="93">
                  <c:v>0.73400000000000098</c:v>
                </c:pt>
                <c:pt idx="94">
                  <c:v>0.72800000000000098</c:v>
                </c:pt>
                <c:pt idx="95">
                  <c:v>0.72200000000000097</c:v>
                </c:pt>
                <c:pt idx="96">
                  <c:v>0.71600000000000097</c:v>
                </c:pt>
                <c:pt idx="97">
                  <c:v>0.71000000000000096</c:v>
                </c:pt>
                <c:pt idx="98">
                  <c:v>0.70300000000000096</c:v>
                </c:pt>
                <c:pt idx="99">
                  <c:v>0.69700000000000395</c:v>
                </c:pt>
              </c:numCache>
            </c:numRef>
          </c:yVal>
          <c:smooth val="1"/>
          <c:extLst>
            <c:ext xmlns:c16="http://schemas.microsoft.com/office/drawing/2014/chart" uri="{C3380CC4-5D6E-409C-BE32-E72D297353CC}">
              <c16:uniqueId val="{0000000A-E57F-8348-8D54-F78C9FA5B526}"/>
            </c:ext>
          </c:extLst>
        </c:ser>
        <c:dLbls>
          <c:showLegendKey val="0"/>
          <c:showVal val="0"/>
          <c:showCatName val="0"/>
          <c:showSerName val="0"/>
          <c:showPercent val="0"/>
          <c:showBubbleSize val="0"/>
        </c:dLbls>
        <c:axId val="2147265048"/>
        <c:axId val="2147257752"/>
      </c:scatterChart>
      <c:valAx>
        <c:axId val="2147265048"/>
        <c:scaling>
          <c:orientation val="minMax"/>
          <c:max val="1"/>
        </c:scaling>
        <c:delete val="0"/>
        <c:axPos val="b"/>
        <c:majorGridlines/>
        <c:title>
          <c:tx>
            <c:rich>
              <a:bodyPr/>
              <a:lstStyle/>
              <a:p>
                <a:pPr>
                  <a:defRPr/>
                </a:pPr>
                <a:r>
                  <a:rPr lang="en-US" sz="1800"/>
                  <a:t>% Answered</a:t>
                </a:r>
              </a:p>
            </c:rich>
          </c:tx>
          <c:overlay val="0"/>
        </c:title>
        <c:numFmt formatCode="0%" sourceLinked="0"/>
        <c:majorTickMark val="out"/>
        <c:minorTickMark val="none"/>
        <c:tickLblPos val="nextTo"/>
        <c:spPr>
          <a:ln>
            <a:solidFill>
              <a:schemeClr val="tx1"/>
            </a:solidFill>
          </a:ln>
        </c:spPr>
        <c:txPr>
          <a:bodyPr/>
          <a:lstStyle/>
          <a:p>
            <a:pPr>
              <a:defRPr sz="1400"/>
            </a:pPr>
            <a:endParaRPr lang="en-US"/>
          </a:p>
        </c:txPr>
        <c:crossAx val="2147257752"/>
        <c:crosses val="autoZero"/>
        <c:crossBetween val="midCat"/>
      </c:valAx>
      <c:valAx>
        <c:axId val="2147257752"/>
        <c:scaling>
          <c:orientation val="minMax"/>
          <c:max val="1"/>
        </c:scaling>
        <c:delete val="0"/>
        <c:axPos val="l"/>
        <c:majorGridlines/>
        <c:numFmt formatCode="0%" sourceLinked="0"/>
        <c:majorTickMark val="out"/>
        <c:minorTickMark val="none"/>
        <c:tickLblPos val="nextTo"/>
        <c:spPr>
          <a:ln>
            <a:solidFill>
              <a:schemeClr val="tx1"/>
            </a:solidFill>
          </a:ln>
        </c:spPr>
        <c:txPr>
          <a:bodyPr/>
          <a:lstStyle/>
          <a:p>
            <a:pPr>
              <a:defRPr sz="1400" baseline="0"/>
            </a:pPr>
            <a:endParaRPr lang="en-US"/>
          </a:p>
        </c:txPr>
        <c:crossAx val="2147265048"/>
        <c:crosses val="autoZero"/>
        <c:crossBetween val="midCat"/>
      </c:valAx>
      <c:spPr>
        <a:solidFill>
          <a:srgbClr val="FFFDED"/>
        </a:solidFill>
      </c:spPr>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E557F7-B915-6C44-850F-20FFF89E2831}" type="datetimeFigureOut">
              <a:rPr lang="en-US" smtClean="0"/>
              <a:t>1/18/21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83890-6E6B-1247-9DBC-94457027C3ED}" type="slidenum">
              <a:rPr lang="en-US" smtClean="0"/>
              <a:t>‹#›</a:t>
            </a:fld>
            <a:endParaRPr lang="en-US"/>
          </a:p>
        </p:txBody>
      </p:sp>
    </p:spTree>
    <p:extLst>
      <p:ext uri="{BB962C8B-B14F-4D97-AF65-F5344CB8AC3E}">
        <p14:creationId xmlns:p14="http://schemas.microsoft.com/office/powerpoint/2010/main" val="21122245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DLL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cáctậpdữliệurấtlớnvà</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hoặcrấtphứctạp</a:t>
            </a:r>
            <a:r>
              <a:rPr lang="en-US" sz="1200" b="0" i="0" u="none" strike="noStrike" kern="1200" baseline="0" dirty="0">
                <a:solidFill>
                  <a:schemeClr val="tx1"/>
                </a:solidFill>
                <a:latin typeface="+mn-lt"/>
                <a:ea typeface="+mn-ea"/>
                <a:cs typeface="+mn-cs"/>
              </a:rPr>
              <a:t>.</a:t>
            </a:r>
          </a:p>
          <a:p>
            <a:r>
              <a:rPr lang="en-US" sz="1200" b="0" i="0" u="none" strike="noStrike" kern="1200" baseline="0" dirty="0" err="1">
                <a:solidFill>
                  <a:schemeClr val="tx1"/>
                </a:solidFill>
                <a:latin typeface="+mn-lt"/>
                <a:ea typeface="+mn-ea"/>
                <a:cs typeface="+mn-cs"/>
              </a:rPr>
              <a:t>Vượt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khảnăngkỹthuậtvàlýthuyếttruyềnthống</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DLL </a:t>
            </a:r>
            <a:r>
              <a:rPr lang="en-US" sz="1200" b="0" i="0" u="none" strike="noStrike" kern="1200" baseline="0" dirty="0" err="1">
                <a:solidFill>
                  <a:schemeClr val="tx1"/>
                </a:solidFill>
                <a:latin typeface="+mn-lt"/>
                <a:ea typeface="+mn-ea"/>
                <a:cs typeface="+mn-cs"/>
              </a:rPr>
              <a:t>có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bađặcđiểmquantrọng</a:t>
            </a:r>
            <a:r>
              <a:rPr lang="en-US" sz="1200" b="0" i="0" u="none" strike="noStrike" kern="1200" baseline="0" dirty="0">
                <a:solidFill>
                  <a:schemeClr val="tx1"/>
                </a:solidFill>
                <a:latin typeface="+mn-lt"/>
                <a:ea typeface="+mn-ea"/>
                <a:cs typeface="+mn-cs"/>
              </a:rPr>
              <a:t> (3Vs). </a:t>
            </a:r>
          </a:p>
          <a:p>
            <a:endParaRPr lang="en-US" dirty="0"/>
          </a:p>
        </p:txBody>
      </p:sp>
      <p:sp>
        <p:nvSpPr>
          <p:cNvPr id="4" name="Slide Number Placeholder 3"/>
          <p:cNvSpPr>
            <a:spLocks noGrp="1"/>
          </p:cNvSpPr>
          <p:nvPr>
            <p:ph type="sldNum" sz="quarter" idx="10"/>
          </p:nvPr>
        </p:nvSpPr>
        <p:spPr/>
        <p:txBody>
          <a:bodyPr/>
          <a:lstStyle/>
          <a:p>
            <a:fld id="{A8C83890-6E6B-1247-9DBC-94457027C3ED}" type="slidenum">
              <a:rPr lang="en-US" smtClean="0"/>
              <a:t>4</a:t>
            </a:fld>
            <a:endParaRPr lang="en-US"/>
          </a:p>
        </p:txBody>
      </p:sp>
    </p:spTree>
    <p:extLst>
      <p:ext uri="{BB962C8B-B14F-4D97-AF65-F5344CB8AC3E}">
        <p14:creationId xmlns:p14="http://schemas.microsoft.com/office/powerpoint/2010/main" val="3486610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2486C38-4401-9044-AB4D-883AFDC4B84F}" type="slidenum">
              <a:rPr lang="en-US" sz="1200"/>
              <a:pPr/>
              <a:t>43</a:t>
            </a:fld>
            <a:endParaRPr lang="en-US" sz="1200"/>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Kafka is a pub/sub</a:t>
            </a:r>
            <a:r>
              <a:rPr lang="en-US" baseline="0" dirty="0"/>
              <a:t> messaging system that can decouple your data pipelines. Most of you are probably familiar with it’s history at LinkedIn and they use it as a high throughput relatively low latency commit log. It allows sources to push data without worrying about what clients are reading it. Note that producer push, and consumers pull. Kafka itself is a cluster of brokers, which handles both persisting data to disk and serving that data to consumer requests. </a:t>
            </a:r>
            <a:endParaRPr lang="en-US" dirty="0"/>
          </a:p>
        </p:txBody>
      </p:sp>
      <p:sp>
        <p:nvSpPr>
          <p:cNvPr id="4" name="Slide Number Placeholder 3"/>
          <p:cNvSpPr>
            <a:spLocks noGrp="1"/>
          </p:cNvSpPr>
          <p:nvPr>
            <p:ph type="sldNum" sz="quarter" idx="10"/>
          </p:nvPr>
        </p:nvSpPr>
        <p:spPr/>
        <p:txBody>
          <a:bodyPr/>
          <a:lstStyle/>
          <a:p>
            <a:fld id="{005ABC3A-58A1-4764-8920-56CB00A0D588}" type="slidenum">
              <a:rPr lang="en-US" smtClean="0"/>
              <a:t>50</a:t>
            </a:fld>
            <a:endParaRPr lang="en-US"/>
          </a:p>
        </p:txBody>
      </p:sp>
    </p:spTree>
    <p:extLst>
      <p:ext uri="{BB962C8B-B14F-4D97-AF65-F5344CB8AC3E}">
        <p14:creationId xmlns:p14="http://schemas.microsoft.com/office/powerpoint/2010/main" val="3732455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54</a:t>
            </a:fld>
            <a:endParaRPr lang="en-US" dirty="0"/>
          </a:p>
        </p:txBody>
      </p:sp>
    </p:spTree>
    <p:extLst>
      <p:ext uri="{BB962C8B-B14F-4D97-AF65-F5344CB8AC3E}">
        <p14:creationId xmlns:p14="http://schemas.microsoft.com/office/powerpoint/2010/main" val="113599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Rectangle 1"/>
          <p:cNvSpPr>
            <a:spLocks noGrp="1" noRot="1" noChangeAspect="1" noChangeArrowheads="1" noTextEdit="1"/>
          </p:cNvSpPr>
          <p:nvPr>
            <p:ph type="sldImg"/>
          </p:nvPr>
        </p:nvSpPr>
        <p:spPr bwMode="auto">
          <a:xfrm>
            <a:off x="1106488" y="801688"/>
            <a:ext cx="5346700" cy="40100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2" name="Rectangle 2"/>
          <p:cNvSpPr txBox="1">
            <a:spLocks noGrp="1" noChangeArrowheads="1"/>
          </p:cNvSpPr>
          <p:nvPr>
            <p:ph type="body" idx="1"/>
          </p:nvPr>
        </p:nvSpPr>
        <p:spPr bwMode="auto">
          <a:xfrm>
            <a:off x="1169988" y="5086350"/>
            <a:ext cx="5226050"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AT" altLang="en-US" dirty="0"/>
          </a:p>
        </p:txBody>
      </p:sp>
    </p:spTree>
    <p:extLst>
      <p:ext uri="{BB962C8B-B14F-4D97-AF65-F5344CB8AC3E}">
        <p14:creationId xmlns:p14="http://schemas.microsoft.com/office/powerpoint/2010/main" val="189591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1. Problem Formulation</a:t>
            </a:r>
            <a:r>
              <a:rPr lang="en-US" sz="1200" b="0" i="0" kern="1200" dirty="0">
                <a:solidFill>
                  <a:schemeClr val="tx1"/>
                </a:solidFill>
                <a:effectLst/>
                <a:latin typeface="+mn-lt"/>
                <a:ea typeface="+mn-ea"/>
                <a:cs typeface="+mn-cs"/>
              </a:rPr>
              <a:t> – First, identify the problem to be solved. This step is easily overlooked. However, many dollars and hours have been spent solving the wrong problems.</a:t>
            </a:r>
          </a:p>
          <a:p>
            <a:pPr fontAlgn="base"/>
            <a:r>
              <a:rPr lang="en-US" sz="1200" b="1" i="0" kern="1200" dirty="0">
                <a:solidFill>
                  <a:schemeClr val="tx1"/>
                </a:solidFill>
                <a:effectLst/>
                <a:latin typeface="+mn-lt"/>
                <a:ea typeface="+mn-ea"/>
                <a:cs typeface="+mn-cs"/>
              </a:rPr>
              <a:t>2. Obtain The Data</a:t>
            </a:r>
            <a:r>
              <a:rPr lang="en-US" sz="1200" b="0" i="0" kern="1200" dirty="0">
                <a:solidFill>
                  <a:schemeClr val="tx1"/>
                </a:solidFill>
                <a:effectLst/>
                <a:latin typeface="+mn-lt"/>
                <a:ea typeface="+mn-ea"/>
                <a:cs typeface="+mn-cs"/>
              </a:rPr>
              <a:t> – Next, collect new data and/or gather the data that already exists. In almost all cases, this data will need to be transformed and cleansed. It is important to note that this stage does not always involve big data or a data lake.</a:t>
            </a:r>
          </a:p>
          <a:p>
            <a:pPr fontAlgn="base"/>
            <a:r>
              <a:rPr lang="en-US" sz="1200" b="1" i="0" kern="1200" dirty="0">
                <a:solidFill>
                  <a:schemeClr val="tx1"/>
                </a:solidFill>
                <a:effectLst/>
                <a:latin typeface="+mn-lt"/>
                <a:ea typeface="+mn-ea"/>
                <a:cs typeface="+mn-cs"/>
              </a:rPr>
              <a:t>3. Analysis</a:t>
            </a:r>
            <a:r>
              <a:rPr lang="en-US" sz="1200" b="0" i="0" kern="1200" dirty="0">
                <a:solidFill>
                  <a:schemeClr val="tx1"/>
                </a:solidFill>
                <a:effectLst/>
                <a:latin typeface="+mn-lt"/>
                <a:ea typeface="+mn-ea"/>
                <a:cs typeface="+mn-cs"/>
              </a:rPr>
              <a:t> – This is the part of the process where insight is to be extracted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from the data. Commonly, this step will involve creating and optimizing statistical/machine learning models for prediction, but that is not always necessary. Sometimes, the analysis only contains graphs, charts, and basic descriptions of the data.</a:t>
            </a:r>
          </a:p>
          <a:p>
            <a:pPr fontAlgn="base"/>
            <a:r>
              <a:rPr lang="en-US" sz="1200" b="1" i="0" kern="1200" dirty="0">
                <a:solidFill>
                  <a:schemeClr val="tx1"/>
                </a:solidFill>
                <a:effectLst/>
                <a:latin typeface="+mn-lt"/>
                <a:ea typeface="+mn-ea"/>
                <a:cs typeface="+mn-cs"/>
              </a:rPr>
              <a:t>4. Data Product</a:t>
            </a:r>
            <a:r>
              <a:rPr lang="en-US" sz="1200" b="0" i="0" kern="1200" dirty="0">
                <a:solidFill>
                  <a:schemeClr val="tx1"/>
                </a:solidFill>
                <a:effectLst/>
                <a:latin typeface="+mn-lt"/>
                <a:ea typeface="+mn-ea"/>
                <a:cs typeface="+mn-cs"/>
              </a:rPr>
              <a:t> – The end goal of data science is a data product. The insight from the Analysis phase needs to be conveyed to an end user. The data product might be as simple as a slideshow; more commonly it is a website dashboard, a message, an alert, or a recommendation.</a:t>
            </a:r>
          </a:p>
          <a:p>
            <a:endParaRPr lang="nl-NL" dirty="0"/>
          </a:p>
          <a:p>
            <a:r>
              <a:rPr lang="nl-NL" dirty="0"/>
              <a:t>http://www.ibmbigdatahub.com/blog/why-we-need-methodology-data-science</a:t>
            </a:r>
          </a:p>
          <a:p>
            <a:endParaRPr lang="nl-NL" dirty="0"/>
          </a:p>
        </p:txBody>
      </p:sp>
      <p:sp>
        <p:nvSpPr>
          <p:cNvPr id="4" name="Slide Number Placeholder 3"/>
          <p:cNvSpPr>
            <a:spLocks noGrp="1"/>
          </p:cNvSpPr>
          <p:nvPr>
            <p:ph type="sldNum" sz="quarter" idx="10"/>
          </p:nvPr>
        </p:nvSpPr>
        <p:spPr/>
        <p:txBody>
          <a:bodyPr/>
          <a:lstStyle/>
          <a:p>
            <a:fld id="{06D0399A-D0B1-444A-A95C-BEDD138D3EFE}" type="slidenum">
              <a:rPr lang="nl-NL" smtClean="0"/>
              <a:t>17</a:t>
            </a:fld>
            <a:endParaRPr lang="nl-NL"/>
          </a:p>
        </p:txBody>
      </p:sp>
    </p:spTree>
    <p:extLst>
      <p:ext uri="{BB962C8B-B14F-4D97-AF65-F5344CB8AC3E}">
        <p14:creationId xmlns:p14="http://schemas.microsoft.com/office/powerpoint/2010/main" val="129917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solidFill>
            <a:srgbClr val="FFFFFF"/>
          </a:solidFill>
          <a:ln/>
        </p:spPr>
      </p:sp>
      <p:sp>
        <p:nvSpPr>
          <p:cNvPr id="44035" name="Notes Placeholder 2"/>
          <p:cNvSpPr>
            <a:spLocks noGrp="1"/>
          </p:cNvSpPr>
          <p:nvPr>
            <p:ph type="body" idx="1"/>
          </p:nvPr>
        </p:nvSpPr>
        <p:spPr>
          <a:noFill/>
          <a:ln>
            <a:solidFill>
              <a:srgbClr val="000000"/>
            </a:solidFill>
          </a:ln>
        </p:spPr>
        <p:txBody>
          <a:bodyPr/>
          <a:lstStyle/>
          <a:p>
            <a:endParaRPr lang="en-US">
              <a:latin typeface="Arial" pitchFamily="34" charset="0"/>
              <a:cs typeface="Arial" pitchFamily="34" charset="0"/>
            </a:endParaRPr>
          </a:p>
        </p:txBody>
      </p:sp>
      <p:sp>
        <p:nvSpPr>
          <p:cNvPr id="44036" name="Slide Number Placeholder 3"/>
          <p:cNvSpPr txBox="1">
            <a:spLocks noGrp="1"/>
          </p:cNvSpPr>
          <p:nvPr/>
        </p:nvSpPr>
        <p:spPr bwMode="auto">
          <a:xfrm>
            <a:off x="3884414" y="8685894"/>
            <a:ext cx="2972098" cy="456595"/>
          </a:xfrm>
          <a:prstGeom prst="rect">
            <a:avLst/>
          </a:prstGeom>
          <a:noFill/>
          <a:ln w="9525">
            <a:noFill/>
            <a:miter lim="800000"/>
            <a:headEnd/>
            <a:tailEnd/>
          </a:ln>
        </p:spPr>
        <p:txBody>
          <a:bodyPr lIns="91432" tIns="45716" rIns="91432" bIns="45716" anchor="b"/>
          <a:lstStyle/>
          <a:p>
            <a:pPr algn="r"/>
            <a:fld id="{3153F025-8EFE-478B-B5F5-BF8801AE1E2C}" type="slidenum">
              <a:rPr lang="en-US" sz="1200"/>
              <a:pPr algn="r"/>
              <a:t>18</a:t>
            </a:fld>
            <a:endParaRPr lang="en-US" sz="1200" dirty="0"/>
          </a:p>
        </p:txBody>
      </p:sp>
    </p:spTree>
    <p:extLst>
      <p:ext uri="{BB962C8B-B14F-4D97-AF65-F5344CB8AC3E}">
        <p14:creationId xmlns:p14="http://schemas.microsoft.com/office/powerpoint/2010/main" val="400889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power of </a:t>
            </a:r>
            <a:r>
              <a:rPr lang="en-US" sz="1200" dirty="0" err="1"/>
              <a:t>MapReduce</a:t>
            </a:r>
            <a:r>
              <a:rPr lang="en-US" sz="1200" dirty="0"/>
              <a:t> lies in its ability to scale to 100s or 1000s of computers, each with several processor cores</a:t>
            </a:r>
          </a:p>
          <a:p>
            <a:r>
              <a:rPr lang="en-US" sz="1200" dirty="0"/>
              <a:t>How large an amount of work?</a:t>
            </a:r>
          </a:p>
          <a:p>
            <a:r>
              <a:rPr lang="en-US" sz="1200" dirty="0"/>
              <a:t>Web-Scale data on the order of 100s of GBs to TBs or PBs</a:t>
            </a:r>
          </a:p>
          <a:p>
            <a:r>
              <a:rPr lang="en-US" sz="1200" dirty="0"/>
              <a:t>It is likely that the input data set will not fit on a single computer’s </a:t>
            </a:r>
            <a:br>
              <a:rPr lang="en-US" sz="1200" dirty="0"/>
            </a:br>
            <a:r>
              <a:rPr lang="en-US" sz="1200" dirty="0"/>
              <a:t>hard drive</a:t>
            </a:r>
          </a:p>
          <a:p>
            <a:r>
              <a:rPr lang="en-US" sz="1200" dirty="0"/>
              <a:t>Hence, a distributed file system (e.g., Google File System- GFS) is typically required</a:t>
            </a:r>
          </a:p>
          <a:p>
            <a:endParaRPr lang="en-US" dirty="0"/>
          </a:p>
        </p:txBody>
      </p:sp>
      <p:sp>
        <p:nvSpPr>
          <p:cNvPr id="4" name="Slide Number Placeholder 3"/>
          <p:cNvSpPr>
            <a:spLocks noGrp="1"/>
          </p:cNvSpPr>
          <p:nvPr>
            <p:ph type="sldNum" sz="quarter" idx="10"/>
          </p:nvPr>
        </p:nvSpPr>
        <p:spPr/>
        <p:txBody>
          <a:bodyPr/>
          <a:lstStyle/>
          <a:p>
            <a:fld id="{B518BF18-C58E-5C4E-92B0-555AE73B0191}" type="slidenum">
              <a:rPr lang="en-US" smtClean="0"/>
              <a:t>32</a:t>
            </a:fld>
            <a:endParaRPr lang="en-US"/>
          </a:p>
        </p:txBody>
      </p:sp>
    </p:spTree>
    <p:extLst>
      <p:ext uri="{BB962C8B-B14F-4D97-AF65-F5344CB8AC3E}">
        <p14:creationId xmlns:p14="http://schemas.microsoft.com/office/powerpoint/2010/main" val="209185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lgn="just" eaLnBrk="1" hangingPunct="1">
              <a:buFont typeface="Wingdings" pitchFamily="2" charset="2"/>
              <a:buChar char="§"/>
              <a:defRPr/>
            </a:pPr>
            <a:r>
              <a:rPr lang="en-US" dirty="0">
                <a:ea typeface="+mn-ea"/>
                <a:cs typeface="+mn-cs"/>
              </a:rPr>
              <a:t>By processing a file in chunks, we allow several map tasks to operate on a single file in parallel. If the file is very large, this can improve performance significantly through parallelism</a:t>
            </a:r>
            <a:endParaRPr lang="en-US" dirty="0">
              <a:solidFill>
                <a:schemeClr val="bg1">
                  <a:lumMod val="50000"/>
                </a:schemeClr>
              </a:solidFill>
              <a:ea typeface="+mn-ea"/>
              <a:cs typeface="+mn-cs"/>
            </a:endParaRPr>
          </a:p>
          <a:p>
            <a:pPr algn="just" eaLnBrk="1" hangingPunct="1">
              <a:buFont typeface="Wingdings" pitchFamily="2" charset="2"/>
              <a:buChar char="§"/>
              <a:defRPr/>
            </a:pPr>
            <a:endParaRPr lang="en-US" dirty="0">
              <a:solidFill>
                <a:schemeClr val="bg1">
                  <a:lumMod val="50000"/>
                </a:schemeClr>
              </a:solidFill>
              <a:ea typeface="+mn-ea"/>
              <a:cs typeface="+mn-cs"/>
            </a:endParaRPr>
          </a:p>
          <a:p>
            <a:pPr>
              <a:defRPr/>
            </a:pPr>
            <a:endParaRPr lang="en-US" dirty="0">
              <a:ea typeface="+mn-ea"/>
              <a:cs typeface="+mn-cs"/>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C3EDB8-F12D-E84E-8411-B7019CC7AD7A}" type="slidenum">
              <a:rPr lang="en-US" sz="1200"/>
              <a:pPr eaLnBrk="1" hangingPunct="1"/>
              <a:t>34</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0" lvl="2">
              <a:defRPr/>
            </a:pPr>
            <a:r>
              <a:rPr lang="en-US" sz="1800" dirty="0">
                <a:solidFill>
                  <a:schemeClr val="bg1">
                    <a:lumMod val="50000"/>
                  </a:schemeClr>
                </a:solidFill>
                <a:ea typeface="+mn-ea"/>
              </a:rPr>
              <a:t>Every value is </a:t>
            </a:r>
            <a:r>
              <a:rPr lang="en-US" sz="1800" i="1" dirty="0">
                <a:solidFill>
                  <a:schemeClr val="bg1">
                    <a:lumMod val="50000"/>
                  </a:schemeClr>
                </a:solidFill>
                <a:ea typeface="+mn-ea"/>
              </a:rPr>
              <a:t>identified</a:t>
            </a:r>
            <a:r>
              <a:rPr lang="en-US" sz="1800" dirty="0">
                <a:solidFill>
                  <a:schemeClr val="bg1">
                    <a:lumMod val="50000"/>
                  </a:schemeClr>
                </a:solidFill>
                <a:ea typeface="+mn-ea"/>
              </a:rPr>
              <a:t> by an associated key</a:t>
            </a:r>
          </a:p>
          <a:p>
            <a:pPr>
              <a:defRPr/>
            </a:pPr>
            <a:endParaRPr lang="en-US" dirty="0">
              <a:ea typeface="+mn-ea"/>
              <a:cs typeface="+mn-cs"/>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FCFA81-65B6-AC4E-9ACB-D32779E21139}" type="slidenum">
              <a:rPr lang="en-US" sz="1200"/>
              <a:pPr eaLnBrk="1" hangingPunct="1"/>
              <a:t>35</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algn="l" eaLnBrk="1" hangingPunct="1">
              <a:buFont typeface="Wingdings" pitchFamily="2" charset="2"/>
              <a:buChar char="§"/>
              <a:defRPr/>
            </a:pPr>
            <a:r>
              <a:rPr lang="en-US" sz="2400" dirty="0"/>
              <a:t>In MapReduce, intermediate output values are not usually </a:t>
            </a:r>
            <a:br>
              <a:rPr lang="en-US" sz="2400" dirty="0"/>
            </a:br>
            <a:r>
              <a:rPr lang="en-US" sz="2400" dirty="0"/>
              <a:t>reduced together</a:t>
            </a:r>
          </a:p>
          <a:p>
            <a:pPr marL="342900" lvl="1" indent="-342900" algn="l" eaLnBrk="1" hangingPunct="1">
              <a:buFont typeface="Wingdings" pitchFamily="2" charset="2"/>
              <a:buChar char="§"/>
              <a:defRPr/>
            </a:pPr>
            <a:r>
              <a:rPr lang="en-US" sz="2400" i="1" dirty="0"/>
              <a:t>All values with the same key are presented to a single </a:t>
            </a:r>
            <a:br>
              <a:rPr lang="en-US" sz="2400" i="1" dirty="0"/>
            </a:br>
            <a:r>
              <a:rPr lang="en-US" sz="2400" i="1" dirty="0"/>
              <a:t>Reducer together</a:t>
            </a:r>
            <a:endParaRPr lang="en-US" sz="2400" dirty="0"/>
          </a:p>
          <a:p>
            <a:pPr algn="l"/>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36</a:t>
            </a:fld>
            <a:endParaRPr lang="en-US"/>
          </a:p>
        </p:txBody>
      </p:sp>
    </p:spTree>
    <p:extLst>
      <p:ext uri="{BB962C8B-B14F-4D97-AF65-F5344CB8AC3E}">
        <p14:creationId xmlns:p14="http://schemas.microsoft.com/office/powerpoint/2010/main" val="2966433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722B76A-9031-694C-AC87-B50E95CBA0EC}" type="slidenum">
              <a:rPr lang="en-US" sz="1200"/>
              <a:pPr/>
              <a:t>42</a:t>
            </a:fld>
            <a:endParaRPr lang="en-US" sz="1200"/>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19427B5E-4C8D-864B-9E61-E44CF3BB3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a:extLst>
              <a:ext uri="{FF2B5EF4-FFF2-40B4-BE49-F238E27FC236}">
                <a16:creationId xmlns:a16="http://schemas.microsoft.com/office/drawing/2014/main" id="{C88C2CE6-DE7A-7246-9C30-F16F6835F010}"/>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4" name="Date Placeholder 3">
            <a:extLst>
              <a:ext uri="{FF2B5EF4-FFF2-40B4-BE49-F238E27FC236}">
                <a16:creationId xmlns:a16="http://schemas.microsoft.com/office/drawing/2014/main" id="{2FF73619-440E-9C43-A185-3A109AA2A2FE}"/>
              </a:ext>
            </a:extLst>
          </p:cNvPr>
          <p:cNvSpPr>
            <a:spLocks noGrp="1"/>
          </p:cNvSpPr>
          <p:nvPr>
            <p:ph type="dt" sz="half" idx="11"/>
          </p:nvPr>
        </p:nvSpPr>
        <p:spPr/>
        <p:txBody>
          <a:bodyPr/>
          <a:lstStyle/>
          <a:p>
            <a:fld id="{26808BCF-9033-9041-867E-A8FADDF2224C}" type="datetime1">
              <a:t>1/18/21</a:t>
            </a:fld>
            <a:endParaRPr lang="en-US"/>
          </a:p>
        </p:txBody>
      </p:sp>
      <p:sp>
        <p:nvSpPr>
          <p:cNvPr id="5" name="Footer Placeholder 4">
            <a:extLst>
              <a:ext uri="{FF2B5EF4-FFF2-40B4-BE49-F238E27FC236}">
                <a16:creationId xmlns:a16="http://schemas.microsoft.com/office/drawing/2014/main" id="{6FAFA8D9-8E2D-B946-8D6E-F33ADB3F0D1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736924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0FCA-6BEB-450B-8D71-DBD3FF329F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2ADC2324-A4ED-4FC5-918E-A3442C9DA23D}"/>
              </a:ext>
            </a:extLst>
          </p:cNvPr>
          <p:cNvSpPr>
            <a:spLocks noGrp="1"/>
          </p:cNvSpPr>
          <p:nvPr>
            <p:ph type="dt" sz="half" idx="10"/>
          </p:nvPr>
        </p:nvSpPr>
        <p:spPr/>
        <p:txBody>
          <a:bodyPr/>
          <a:lstStyle/>
          <a:p>
            <a:fld id="{461DC02D-746D-1341-8EE7-BCE6A6447A22}" type="datetime1">
              <a:t>1/18/21</a:t>
            </a:fld>
            <a:endParaRPr lang="en-US" dirty="0"/>
          </a:p>
        </p:txBody>
      </p:sp>
      <p:sp>
        <p:nvSpPr>
          <p:cNvPr id="7" name="Footer Placeholder 6">
            <a:extLst>
              <a:ext uri="{FF2B5EF4-FFF2-40B4-BE49-F238E27FC236}">
                <a16:creationId xmlns:a16="http://schemas.microsoft.com/office/drawing/2014/main" id="{B325BB10-F15D-4F22-B3CC-E61B4CC97173}"/>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85B2B533-CBDD-4A44-9E4B-28865F2B6989}"/>
              </a:ext>
            </a:extLst>
          </p:cNvPr>
          <p:cNvSpPr>
            <a:spLocks noGrp="1"/>
          </p:cNvSpPr>
          <p:nvPr>
            <p:ph type="sldNum" sz="quarter" idx="12"/>
          </p:nvPr>
        </p:nvSpPr>
        <p:spPr/>
        <p:txBody>
          <a:bodyPr/>
          <a:lstStyle/>
          <a:p>
            <a:fld id="{E88813DA-8D06-F14C-8552-E6A9180E361F}" type="slidenum">
              <a:rPr lang="en-US" smtClean="0"/>
              <a:pPr/>
              <a:t>‹#›</a:t>
            </a:fld>
            <a:endParaRPr lang="en-US" dirty="0"/>
          </a:p>
        </p:txBody>
      </p:sp>
    </p:spTree>
    <p:extLst>
      <p:ext uri="{BB962C8B-B14F-4D97-AF65-F5344CB8AC3E}">
        <p14:creationId xmlns:p14="http://schemas.microsoft.com/office/powerpoint/2010/main" val="82796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1507-D766-4753-9928-5139C79DBE4F}"/>
              </a:ext>
            </a:extLst>
          </p:cNvPr>
          <p:cNvSpPr>
            <a:spLocks noGrp="1"/>
          </p:cNvSpPr>
          <p:nvPr>
            <p:ph type="dt" sz="half" idx="10"/>
          </p:nvPr>
        </p:nvSpPr>
        <p:spPr/>
        <p:txBody>
          <a:bodyPr/>
          <a:lstStyle/>
          <a:p>
            <a:fld id="{0E71B29E-28B5-DE46-97AA-80E4DF630458}" type="datetime1">
              <a:t>1/18/21</a:t>
            </a:fld>
            <a:endParaRPr lang="en-US"/>
          </a:p>
        </p:txBody>
      </p:sp>
      <p:sp>
        <p:nvSpPr>
          <p:cNvPr id="3" name="Footer Placeholder 2">
            <a:extLst>
              <a:ext uri="{FF2B5EF4-FFF2-40B4-BE49-F238E27FC236}">
                <a16:creationId xmlns:a16="http://schemas.microsoft.com/office/drawing/2014/main" id="{C275B5EA-808E-4A1C-9450-33374F7A1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6A3B2-DD1E-4AC6-97D5-35B860318988}"/>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85786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55EB9A-FA89-481E-B03C-21809111217F}"/>
              </a:ext>
            </a:extLst>
          </p:cNvPr>
          <p:cNvSpPr>
            <a:spLocks noGrp="1"/>
          </p:cNvSpPr>
          <p:nvPr>
            <p:ph type="dt" sz="half" idx="10"/>
          </p:nvPr>
        </p:nvSpPr>
        <p:spPr/>
        <p:txBody>
          <a:bodyPr/>
          <a:lstStyle/>
          <a:p>
            <a:fld id="{519FBB10-D6E2-844B-94F9-1527797711EF}" type="datetime1">
              <a:t>1/18/21</a:t>
            </a:fld>
            <a:endParaRPr lang="en-US"/>
          </a:p>
        </p:txBody>
      </p:sp>
      <p:sp>
        <p:nvSpPr>
          <p:cNvPr id="6" name="Footer Placeholder 5">
            <a:extLst>
              <a:ext uri="{FF2B5EF4-FFF2-40B4-BE49-F238E27FC236}">
                <a16:creationId xmlns:a16="http://schemas.microsoft.com/office/drawing/2014/main" id="{D08A67F7-B81F-448E-8FE3-7CE1FFC50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84D60-FB76-464A-A1B4-26E2455A8B16}"/>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5797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7E036D-6CA9-4752-878A-96D1C1377EB9}"/>
              </a:ext>
            </a:extLst>
          </p:cNvPr>
          <p:cNvSpPr>
            <a:spLocks noGrp="1"/>
          </p:cNvSpPr>
          <p:nvPr>
            <p:ph type="dt" sz="half" idx="10"/>
          </p:nvPr>
        </p:nvSpPr>
        <p:spPr/>
        <p:txBody>
          <a:bodyPr/>
          <a:lstStyle/>
          <a:p>
            <a:fld id="{7CB38C2E-1957-7643-99E1-A75530B3BF00}" type="datetime1">
              <a:t>1/18/21</a:t>
            </a:fld>
            <a:endParaRPr lang="en-US"/>
          </a:p>
        </p:txBody>
      </p:sp>
      <p:sp>
        <p:nvSpPr>
          <p:cNvPr id="6" name="Footer Placeholder 5">
            <a:extLst>
              <a:ext uri="{FF2B5EF4-FFF2-40B4-BE49-F238E27FC236}">
                <a16:creationId xmlns:a16="http://schemas.microsoft.com/office/drawing/2014/main" id="{F2F26CC8-6B90-4954-8A37-08261E5F0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6F86F-CE41-48A4-B0DC-E103A94F7A99}"/>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517197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a:extLst>
              <a:ext uri="{FF2B5EF4-FFF2-40B4-BE49-F238E27FC236}">
                <a16:creationId xmlns:a16="http://schemas.microsoft.com/office/drawing/2014/main" id="{0565CA6E-6066-412E-AA71-2B40AEB5DD3B}"/>
              </a:ext>
            </a:extLst>
          </p:cNvPr>
          <p:cNvSpPr>
            <a:spLocks noGrp="1"/>
          </p:cNvSpPr>
          <p:nvPr>
            <p:ph type="dt" sz="half" idx="10"/>
          </p:nvPr>
        </p:nvSpPr>
        <p:spPr/>
        <p:txBody>
          <a:bodyPr/>
          <a:lstStyle/>
          <a:p>
            <a:fld id="{45BB48B1-FADC-4945-9BF3-678D2A3CFA6C}" type="datetime1">
              <a:t>1/18/21</a:t>
            </a:fld>
            <a:endParaRPr lang="en-US"/>
          </a:p>
        </p:txBody>
      </p:sp>
      <p:sp>
        <p:nvSpPr>
          <p:cNvPr id="5" name="Footer Placeholder 4">
            <a:extLst>
              <a:ext uri="{FF2B5EF4-FFF2-40B4-BE49-F238E27FC236}">
                <a16:creationId xmlns:a16="http://schemas.microsoft.com/office/drawing/2014/main" id="{08B8E847-C332-4DF5-8E47-D083F907F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0E8A3-344B-40B9-B94C-0CD705527C03}"/>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574550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C86AD-207A-49B3-8B85-C20B3E1D1420}"/>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5" name="Date Placeholder 4">
            <a:extLst>
              <a:ext uri="{FF2B5EF4-FFF2-40B4-BE49-F238E27FC236}">
                <a16:creationId xmlns:a16="http://schemas.microsoft.com/office/drawing/2014/main" id="{42912352-2C1C-4D23-8513-989FBB4A2D9E}"/>
              </a:ext>
            </a:extLst>
          </p:cNvPr>
          <p:cNvSpPr>
            <a:spLocks noGrp="1"/>
          </p:cNvSpPr>
          <p:nvPr>
            <p:ph type="dt" sz="half" idx="11"/>
          </p:nvPr>
        </p:nvSpPr>
        <p:spPr/>
        <p:txBody>
          <a:bodyPr/>
          <a:lstStyle/>
          <a:p>
            <a:fld id="{E37EC64F-7DD7-CF4E-8EC8-663388C314C2}" type="datetime1">
              <a:t>1/18/21</a:t>
            </a:fld>
            <a:endParaRPr lang="en-US"/>
          </a:p>
        </p:txBody>
      </p:sp>
      <p:sp>
        <p:nvSpPr>
          <p:cNvPr id="6" name="Footer Placeholder 5">
            <a:extLst>
              <a:ext uri="{FF2B5EF4-FFF2-40B4-BE49-F238E27FC236}">
                <a16:creationId xmlns:a16="http://schemas.microsoft.com/office/drawing/2014/main" id="{3442BEA7-CAC5-4B44-BFE2-44C65C4F9360}"/>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888178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A722D8D-8F06-B643-92AF-701F02055006}" type="datetime1">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282053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Linh AvantGarde" panose="02000603030000020004"/>
                <a:cs typeface="Times New Roman" panose="02020603050405020304" pitchFamily="18" charset="0"/>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Tree>
    <p:extLst>
      <p:ext uri="{BB962C8B-B14F-4D97-AF65-F5344CB8AC3E}">
        <p14:creationId xmlns:p14="http://schemas.microsoft.com/office/powerpoint/2010/main" val="4108947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8194964" cy="795267"/>
          </a:xfrm>
        </p:spPr>
        <p:txBody>
          <a:bodyPr>
            <a:normAutofit/>
          </a:bodyPr>
          <a:lstStyle>
            <a:lvl1pPr>
              <a:defRPr sz="3200" b="1" baseline="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1094508"/>
            <a:ext cx="8194964" cy="5379605"/>
          </a:xfrm>
        </p:spPr>
        <p:txBody>
          <a:bodyPr>
            <a:normAutofit/>
          </a:bodyPr>
          <a:lstStyle>
            <a:lvl1pPr>
              <a:buSzPct val="60000"/>
              <a:buFont typeface="Wingdings" pitchFamily="2" charset="2"/>
              <a:buChar char="q"/>
              <a:defRPr sz="2400" baseline="0">
                <a:latin typeface="Arial" panose="020B0604020202020204" pitchFamily="34" charset="0"/>
                <a:cs typeface="Arial" panose="020B0604020202020204" pitchFamily="34" charset="0"/>
              </a:defRPr>
            </a:lvl1pPr>
            <a:lvl2pPr>
              <a:buFont typeface="Courier New" panose="02070309020205020404" pitchFamily="49" charset="0"/>
              <a:buChar char="o"/>
              <a:defRPr sz="2000" baseline="0">
                <a:latin typeface="Arial" panose="020B0604020202020204" pitchFamily="34" charset="0"/>
                <a:cs typeface="Arial" panose="020B0604020202020204" pitchFamily="34" charset="0"/>
              </a:defRPr>
            </a:lvl2pPr>
            <a:lvl3pPr>
              <a:defRPr sz="1800" baseline="0">
                <a:latin typeface="Arial" panose="020B0604020202020204" pitchFamily="34" charset="0"/>
                <a:cs typeface="Arial" panose="020B0604020202020204" pitchFamily="34" charset="0"/>
              </a:defRPr>
            </a:lvl3pPr>
            <a:lvl4pPr>
              <a:defRPr sz="1600" baseline="0">
                <a:latin typeface="Arial" panose="020B0604020202020204" pitchFamily="34" charset="0"/>
                <a:cs typeface="Arial" panose="020B0604020202020204" pitchFamily="34" charset="0"/>
              </a:defRPr>
            </a:lvl4pPr>
            <a:lvl5pPr>
              <a:defRPr sz="1600" baseline="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12"/>
          </p:nvPr>
        </p:nvSpPr>
        <p:spPr>
          <a:xfrm>
            <a:off x="7680614" y="6474114"/>
            <a:ext cx="11430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540558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23966"/>
            <a:ext cx="7886700" cy="2852737"/>
          </a:xfrm>
        </p:spPr>
        <p:txBody>
          <a:bodyPr anchor="b">
            <a:normAutofit/>
          </a:bodyPr>
          <a:lstStyle>
            <a:lvl1pPr>
              <a:defRPr sz="48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Text Placeholder 2"/>
          <p:cNvSpPr>
            <a:spLocks noGrp="1"/>
          </p:cNvSpPr>
          <p:nvPr>
            <p:ph type="body" idx="1"/>
          </p:nvPr>
        </p:nvSpPr>
        <p:spPr>
          <a:xfrm>
            <a:off x="623888" y="43227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6" name="Slide Number Placeholder 5"/>
          <p:cNvSpPr>
            <a:spLocks noGrp="1"/>
          </p:cNvSpPr>
          <p:nvPr>
            <p:ph type="sldNum" sz="quarter" idx="12"/>
          </p:nvPr>
        </p:nvSpPr>
        <p:spPr>
          <a:xfrm>
            <a:off x="7693891" y="6474113"/>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08205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a:extLst>
              <a:ext uri="{FF2B5EF4-FFF2-40B4-BE49-F238E27FC236}">
                <a16:creationId xmlns:a16="http://schemas.microsoft.com/office/drawing/2014/main" id="{E20F2FC8-8EAE-4DCB-9BEF-B9E68CE2F83E}"/>
              </a:ext>
            </a:extLst>
          </p:cNvPr>
          <p:cNvSpPr>
            <a:spLocks noGrp="1"/>
          </p:cNvSpPr>
          <p:nvPr>
            <p:ph type="dt" sz="half" idx="10"/>
          </p:nvPr>
        </p:nvSpPr>
        <p:spPr/>
        <p:txBody>
          <a:bodyPr/>
          <a:lstStyle/>
          <a:p>
            <a:fld id="{29B3EB4D-7EA7-784B-AD47-EDB12CAD53CE}" type="datetime1">
              <a:t>1/18/21</a:t>
            </a:fld>
            <a:endParaRPr lang="en-US"/>
          </a:p>
        </p:txBody>
      </p:sp>
      <p:sp>
        <p:nvSpPr>
          <p:cNvPr id="8" name="Footer Placeholder 7">
            <a:extLst>
              <a:ext uri="{FF2B5EF4-FFF2-40B4-BE49-F238E27FC236}">
                <a16:creationId xmlns:a16="http://schemas.microsoft.com/office/drawing/2014/main" id="{E5E2A029-954E-4293-90E4-9E49E7F5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9174A9-7070-4F9E-92AF-8617F8D4E7E1}"/>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56559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sz="half" idx="1"/>
          </p:nvPr>
        </p:nvSpPr>
        <p:spPr>
          <a:xfrm>
            <a:off x="6286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Content Placeholder 3"/>
          <p:cNvSpPr>
            <a:spLocks noGrp="1"/>
          </p:cNvSpPr>
          <p:nvPr>
            <p:ph sz="half" idx="2"/>
          </p:nvPr>
        </p:nvSpPr>
        <p:spPr>
          <a:xfrm>
            <a:off x="46291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Slide Number Placeholder 6"/>
          <p:cNvSpPr>
            <a:spLocks noGrp="1"/>
          </p:cNvSpPr>
          <p:nvPr>
            <p:ph type="sldNum" sz="quarter" idx="12"/>
          </p:nvPr>
        </p:nvSpPr>
        <p:spPr>
          <a:xfrm>
            <a:off x="7666186"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231229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5" name="Slide Number Placeholder 4"/>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1342133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00" y="1781176"/>
            <a:ext cx="2711450" cy="4244974"/>
          </a:xfrm>
        </p:spPr>
        <p:txBody>
          <a:bodyPr/>
          <a:lstStyle>
            <a:lvl1pPr>
              <a:defRPr sz="3600">
                <a:solidFill>
                  <a:schemeClr val="bg1">
                    <a:lumMod val="95000"/>
                  </a:schemeClr>
                </a:solidFill>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2836137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37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1290672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272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946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3EBC2A-2E63-C748-93E8-AD7B285769AD}"/>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4" name="Date Placeholder 3">
            <a:extLst>
              <a:ext uri="{FF2B5EF4-FFF2-40B4-BE49-F238E27FC236}">
                <a16:creationId xmlns:a16="http://schemas.microsoft.com/office/drawing/2014/main" id="{5CB326BD-5006-CD41-8E7A-55696AEFA821}"/>
              </a:ext>
            </a:extLst>
          </p:cNvPr>
          <p:cNvSpPr>
            <a:spLocks noGrp="1"/>
          </p:cNvSpPr>
          <p:nvPr>
            <p:ph type="dt" sz="half" idx="11"/>
          </p:nvPr>
        </p:nvSpPr>
        <p:spPr/>
        <p:txBody>
          <a:bodyPr/>
          <a:lstStyle/>
          <a:p>
            <a:fld id="{F89F2B29-E85A-384B-8660-01D087D908C6}" type="datetime1">
              <a:t>1/18/21</a:t>
            </a:fld>
            <a:endParaRPr lang="en-US"/>
          </a:p>
        </p:txBody>
      </p:sp>
      <p:sp>
        <p:nvSpPr>
          <p:cNvPr id="5" name="Footer Placeholder 4">
            <a:extLst>
              <a:ext uri="{FF2B5EF4-FFF2-40B4-BE49-F238E27FC236}">
                <a16:creationId xmlns:a16="http://schemas.microsoft.com/office/drawing/2014/main" id="{E96D40D4-C240-EF47-8270-F452D5424753}"/>
              </a:ext>
            </a:extLst>
          </p:cNvPr>
          <p:cNvSpPr>
            <a:spLocks noGrp="1"/>
          </p:cNvSpPr>
          <p:nvPr>
            <p:ph type="ftr" sz="quarter" idx="12"/>
          </p:nvPr>
        </p:nvSpPr>
        <p:spPr/>
        <p:txBody>
          <a:bodyPr/>
          <a:lstStyle/>
          <a:p>
            <a:endParaRPr lang="en-US"/>
          </a:p>
        </p:txBody>
      </p:sp>
      <p:pic>
        <p:nvPicPr>
          <p:cNvPr id="7" name="Picture 6" descr="A red sign in front of a building&#10;&#10;Description automatically generated with low confidence">
            <a:extLst>
              <a:ext uri="{FF2B5EF4-FFF2-40B4-BE49-F238E27FC236}">
                <a16:creationId xmlns:a16="http://schemas.microsoft.com/office/drawing/2014/main" id="{9FA262C9-386F-124F-BF38-C45683C0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7">
            <a:extLst>
              <a:ext uri="{FF2B5EF4-FFF2-40B4-BE49-F238E27FC236}">
                <a16:creationId xmlns:a16="http://schemas.microsoft.com/office/drawing/2014/main" id="{C5C1F877-2E73-B84E-B2FF-F3D44B337A12}"/>
              </a:ext>
            </a:extLst>
          </p:cNvPr>
          <p:cNvSpPr>
            <a:spLocks noGrp="1"/>
          </p:cNvSpPr>
          <p:nvPr>
            <p:ph type="title" hasCustomPrompt="1"/>
          </p:nvPr>
        </p:nvSpPr>
        <p:spPr>
          <a:xfrm>
            <a:off x="371475" y="1852612"/>
            <a:ext cx="2657475" cy="4033838"/>
          </a:xfrm>
        </p:spPr>
        <p:txBody>
          <a:bodyPr>
            <a:normAutofit/>
          </a:bodyPr>
          <a:lstStyle>
            <a:lvl1pPr algn="ctr">
              <a:defRPr sz="3200">
                <a:solidFill>
                  <a:schemeClr val="bg1"/>
                </a:solidFill>
              </a:defRPr>
            </a:lvl1pPr>
          </a:lstStyle>
          <a:p>
            <a:r>
              <a:rPr lang="en-US"/>
              <a:t>Thank you for your attention!</a:t>
            </a:r>
            <a:endParaRPr lang="vi-VN"/>
          </a:p>
        </p:txBody>
      </p:sp>
    </p:spTree>
    <p:extLst>
      <p:ext uri="{BB962C8B-B14F-4D97-AF65-F5344CB8AC3E}">
        <p14:creationId xmlns:p14="http://schemas.microsoft.com/office/powerpoint/2010/main" val="2163727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3EBC2A-2E63-C748-93E8-AD7B285769AD}"/>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4" name="Date Placeholder 3">
            <a:extLst>
              <a:ext uri="{FF2B5EF4-FFF2-40B4-BE49-F238E27FC236}">
                <a16:creationId xmlns:a16="http://schemas.microsoft.com/office/drawing/2014/main" id="{5CB326BD-5006-CD41-8E7A-55696AEFA821}"/>
              </a:ext>
            </a:extLst>
          </p:cNvPr>
          <p:cNvSpPr>
            <a:spLocks noGrp="1"/>
          </p:cNvSpPr>
          <p:nvPr>
            <p:ph type="dt" sz="half" idx="11"/>
          </p:nvPr>
        </p:nvSpPr>
        <p:spPr/>
        <p:txBody>
          <a:bodyPr/>
          <a:lstStyle/>
          <a:p>
            <a:fld id="{9E77DA6F-4A48-2D43-A4AC-1F5C0F92DAC2}" type="datetime1">
              <a:t>1/18/21</a:t>
            </a:fld>
            <a:endParaRPr lang="en-US"/>
          </a:p>
        </p:txBody>
      </p:sp>
      <p:sp>
        <p:nvSpPr>
          <p:cNvPr id="5" name="Footer Placeholder 4">
            <a:extLst>
              <a:ext uri="{FF2B5EF4-FFF2-40B4-BE49-F238E27FC236}">
                <a16:creationId xmlns:a16="http://schemas.microsoft.com/office/drawing/2014/main" id="{E96D40D4-C240-EF47-8270-F452D5424753}"/>
              </a:ext>
            </a:extLst>
          </p:cNvPr>
          <p:cNvSpPr>
            <a:spLocks noGrp="1"/>
          </p:cNvSpPr>
          <p:nvPr>
            <p:ph type="ftr" sz="quarter" idx="12"/>
          </p:nvPr>
        </p:nvSpPr>
        <p:spPr/>
        <p:txBody>
          <a:bodyPr/>
          <a:lstStyle/>
          <a:p>
            <a:endParaRPr lang="en-US"/>
          </a:p>
        </p:txBody>
      </p:sp>
      <p:pic>
        <p:nvPicPr>
          <p:cNvPr id="7" name="Picture 6" descr="A red sign in front of a building&#10;&#10;Description automatically generated with low confidence">
            <a:extLst>
              <a:ext uri="{FF2B5EF4-FFF2-40B4-BE49-F238E27FC236}">
                <a16:creationId xmlns:a16="http://schemas.microsoft.com/office/drawing/2014/main" id="{9FA262C9-386F-124F-BF38-C45683C0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1">
            <a:extLst>
              <a:ext uri="{FF2B5EF4-FFF2-40B4-BE49-F238E27FC236}">
                <a16:creationId xmlns:a16="http://schemas.microsoft.com/office/drawing/2014/main" id="{DB00A144-54A0-5D47-B866-3DD0B6D3E22A}"/>
              </a:ext>
            </a:extLst>
          </p:cNvPr>
          <p:cNvSpPr/>
          <p:nvPr/>
        </p:nvSpPr>
        <p:spPr>
          <a:xfrm>
            <a:off x="298842" y="2864919"/>
            <a:ext cx="2387208" cy="1569660"/>
          </a:xfrm>
          <a:prstGeom prst="rect">
            <a:avLst/>
          </a:prstGeom>
        </p:spPr>
        <p:txBody>
          <a:bodyPr wrap="square">
            <a:spAutoFit/>
          </a:bodyPr>
          <a:lstStyle/>
          <a:p>
            <a:pPr algn="ctr"/>
            <a:r>
              <a:rPr lang="en-US" sz="3200">
                <a:solidFill>
                  <a:schemeClr val="bg1"/>
                </a:solidFill>
              </a:rPr>
              <a:t>Thank you for your attention!!!</a:t>
            </a:r>
            <a:endParaRPr lang="vi-VN" sz="3200">
              <a:solidFill>
                <a:schemeClr val="bg1"/>
              </a:solidFill>
            </a:endParaRPr>
          </a:p>
        </p:txBody>
      </p:sp>
    </p:spTree>
    <p:extLst>
      <p:ext uri="{BB962C8B-B14F-4D97-AF65-F5344CB8AC3E}">
        <p14:creationId xmlns:p14="http://schemas.microsoft.com/office/powerpoint/2010/main" val="215939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a:extLst>
              <a:ext uri="{FF2B5EF4-FFF2-40B4-BE49-F238E27FC236}">
                <a16:creationId xmlns:a16="http://schemas.microsoft.com/office/drawing/2014/main" id="{7C65A894-5F4D-41FA-9AF5-085E2AE1C86F}"/>
              </a:ext>
            </a:extLst>
          </p:cNvPr>
          <p:cNvSpPr>
            <a:spLocks noGrp="1"/>
          </p:cNvSpPr>
          <p:nvPr>
            <p:ph type="dt" sz="half" idx="10"/>
          </p:nvPr>
        </p:nvSpPr>
        <p:spPr/>
        <p:txBody>
          <a:bodyPr/>
          <a:lstStyle/>
          <a:p>
            <a:fld id="{64B260BA-5BB3-DD4F-B2BF-3D26D777436B}" type="datetime1">
              <a:t>1/18/21</a:t>
            </a:fld>
            <a:endParaRPr lang="en-US"/>
          </a:p>
        </p:txBody>
      </p:sp>
      <p:sp>
        <p:nvSpPr>
          <p:cNvPr id="5" name="Footer Placeholder 4">
            <a:extLst>
              <a:ext uri="{FF2B5EF4-FFF2-40B4-BE49-F238E27FC236}">
                <a16:creationId xmlns:a16="http://schemas.microsoft.com/office/drawing/2014/main" id="{7CF14A07-AA32-47EB-B839-0B9296480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A75-743E-48E5-BF17-D51891F0459E}"/>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03711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566A8C8D-DCAC-48E8-B44C-1856BA32B821}"/>
              </a:ext>
            </a:extLst>
          </p:cNvPr>
          <p:cNvSpPr>
            <a:spLocks noGrp="1"/>
          </p:cNvSpPr>
          <p:nvPr>
            <p:ph type="dt" sz="half" idx="10"/>
          </p:nvPr>
        </p:nvSpPr>
        <p:spPr/>
        <p:txBody>
          <a:bodyPr/>
          <a:lstStyle/>
          <a:p>
            <a:fld id="{9CB0F805-593E-2A45-8DD2-4D3092B4AE18}" type="datetime1">
              <a:t>1/18/21</a:t>
            </a:fld>
            <a:endParaRPr lang="en-US"/>
          </a:p>
        </p:txBody>
      </p:sp>
      <p:sp>
        <p:nvSpPr>
          <p:cNvPr id="8" name="Footer Placeholder 7">
            <a:extLst>
              <a:ext uri="{FF2B5EF4-FFF2-40B4-BE49-F238E27FC236}">
                <a16:creationId xmlns:a16="http://schemas.microsoft.com/office/drawing/2014/main" id="{0D0ED1D6-4D09-4FB5-8D1F-13867A55A6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AC2A6-B44A-4D71-809C-A2173B1009A6}"/>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36114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6B83257-AC3A-41AF-A8B5-A27C8A4113A7}"/>
              </a:ext>
            </a:extLst>
          </p:cNvPr>
          <p:cNvSpPr>
            <a:spLocks noGrp="1"/>
          </p:cNvSpPr>
          <p:nvPr>
            <p:ph type="dt" sz="half" idx="10"/>
          </p:nvPr>
        </p:nvSpPr>
        <p:spPr/>
        <p:txBody>
          <a:bodyPr/>
          <a:lstStyle/>
          <a:p>
            <a:fld id="{CE957D11-FECD-2D4A-BBCA-F15032E2C1BA}" type="datetime1">
              <a:t>1/18/21</a:t>
            </a:fld>
            <a:endParaRPr lang="en-US"/>
          </a:p>
        </p:txBody>
      </p:sp>
      <p:sp>
        <p:nvSpPr>
          <p:cNvPr id="5" name="Footer Placeholder 4">
            <a:extLst>
              <a:ext uri="{FF2B5EF4-FFF2-40B4-BE49-F238E27FC236}">
                <a16:creationId xmlns:a16="http://schemas.microsoft.com/office/drawing/2014/main" id="{AD0F82D5-B86E-45CF-9FBF-19090919D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F34E9-163F-46B3-A0E6-2CB14ECDAA1B}"/>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126427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sz="half" idx="1"/>
          </p:nvPr>
        </p:nvSpPr>
        <p:spPr>
          <a:xfrm>
            <a:off x="628650" y="1265238"/>
            <a:ext cx="3886200" cy="4911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265238"/>
            <a:ext cx="3886200" cy="4911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a:extLst>
              <a:ext uri="{FF2B5EF4-FFF2-40B4-BE49-F238E27FC236}">
                <a16:creationId xmlns:a16="http://schemas.microsoft.com/office/drawing/2014/main" id="{AB2EE734-5704-4E85-A3DF-31A03E3496BA}"/>
              </a:ext>
            </a:extLst>
          </p:cNvPr>
          <p:cNvSpPr>
            <a:spLocks noGrp="1"/>
          </p:cNvSpPr>
          <p:nvPr>
            <p:ph type="dt" sz="half" idx="10"/>
          </p:nvPr>
        </p:nvSpPr>
        <p:spPr/>
        <p:txBody>
          <a:bodyPr/>
          <a:lstStyle/>
          <a:p>
            <a:fld id="{45FDC6EB-6924-F24E-B71D-93CBD42092CA}" type="datetime1">
              <a:t>1/18/21</a:t>
            </a:fld>
            <a:endParaRPr lang="en-US"/>
          </a:p>
        </p:txBody>
      </p:sp>
      <p:sp>
        <p:nvSpPr>
          <p:cNvPr id="6" name="Footer Placeholder 5">
            <a:extLst>
              <a:ext uri="{FF2B5EF4-FFF2-40B4-BE49-F238E27FC236}">
                <a16:creationId xmlns:a16="http://schemas.microsoft.com/office/drawing/2014/main" id="{F6AE4103-BB27-44AD-911F-09DE02E43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C0245-09B3-4832-8738-2CD52D2F4A33}"/>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3754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175850"/>
            <a:ext cx="7886700" cy="910422"/>
          </a:xfrm>
        </p:spPr>
        <p:txBody>
          <a:bodyPr/>
          <a:lstStyle>
            <a:lvl1pPr>
              <a:defRPr sz="4000"/>
            </a:lvl1pPr>
          </a:lstStyle>
          <a:p>
            <a:r>
              <a:rPr lang="en-US" altLang="zh-CN"/>
              <a:t>Click to edit Master title style</a:t>
            </a:r>
            <a:endParaRPr lang="en-US" dirty="0"/>
          </a:p>
        </p:txBody>
      </p:sp>
      <p:sp>
        <p:nvSpPr>
          <p:cNvPr id="3" name="Text Placeholder 2"/>
          <p:cNvSpPr>
            <a:spLocks noGrp="1"/>
          </p:cNvSpPr>
          <p:nvPr>
            <p:ph type="body" idx="1"/>
          </p:nvPr>
        </p:nvSpPr>
        <p:spPr>
          <a:xfrm>
            <a:off x="629842" y="1251566"/>
            <a:ext cx="3868340" cy="9104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330451"/>
            <a:ext cx="3868340" cy="385921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6767" y="1251566"/>
            <a:ext cx="3887391" cy="9104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1" y="2328675"/>
            <a:ext cx="3887391" cy="38609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808F09A-8592-4BDE-ADDA-688B6580B167}"/>
              </a:ext>
            </a:extLst>
          </p:cNvPr>
          <p:cNvSpPr>
            <a:spLocks noGrp="1"/>
          </p:cNvSpPr>
          <p:nvPr>
            <p:ph type="dt" sz="half" idx="10"/>
          </p:nvPr>
        </p:nvSpPr>
        <p:spPr/>
        <p:txBody>
          <a:bodyPr/>
          <a:lstStyle/>
          <a:p>
            <a:fld id="{32F9C7CB-BD0E-B64A-84F6-EE97638178E4}" type="datetime1">
              <a:t>1/18/21</a:t>
            </a:fld>
            <a:endParaRPr lang="en-US"/>
          </a:p>
        </p:txBody>
      </p:sp>
      <p:sp>
        <p:nvSpPr>
          <p:cNvPr id="8" name="Footer Placeholder 7">
            <a:extLst>
              <a:ext uri="{FF2B5EF4-FFF2-40B4-BE49-F238E27FC236}">
                <a16:creationId xmlns:a16="http://schemas.microsoft.com/office/drawing/2014/main" id="{26A52FDA-E238-4433-BB18-6FECA1683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7A5C-5019-4856-842E-973AE681D56A}"/>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36360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6.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79384"/>
            <a:ext cx="7886700" cy="906467"/>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214438"/>
            <a:ext cx="7886700" cy="4962525"/>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2CCC0-2233-4D49-B90B-9270579AA89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EBBDA-6239-48A4-BF42-145536EAE284}" type="slidenum">
              <a:rPr lang="en-US" smtClean="0"/>
              <a:t>‹#›</a:t>
            </a:fld>
            <a:endParaRPr lang="en-US"/>
          </a:p>
        </p:txBody>
      </p:sp>
      <p:sp>
        <p:nvSpPr>
          <p:cNvPr id="5" name="Date Placeholder 4">
            <a:extLst>
              <a:ext uri="{FF2B5EF4-FFF2-40B4-BE49-F238E27FC236}">
                <a16:creationId xmlns:a16="http://schemas.microsoft.com/office/drawing/2014/main" id="{B61BBD59-BBFC-42FB-92B6-E9A5A5F2245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31065-A937-454C-A006-4FCCC388BFB8}" type="datetime1">
              <a:t>1/18/21</a:t>
            </a:fld>
            <a:endParaRPr lang="en-US"/>
          </a:p>
        </p:txBody>
      </p:sp>
      <p:sp>
        <p:nvSpPr>
          <p:cNvPr id="6" name="Footer Placeholder 5">
            <a:extLst>
              <a:ext uri="{FF2B5EF4-FFF2-40B4-BE49-F238E27FC236}">
                <a16:creationId xmlns:a16="http://schemas.microsoft.com/office/drawing/2014/main" id="{E6FEF2E5-B203-4790-BCB1-4BA8A888BAE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85178053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5577"/>
            <a:ext cx="7886700" cy="731404"/>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1080655"/>
            <a:ext cx="7886700" cy="5005821"/>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4"/>
          </p:nvPr>
        </p:nvSpPr>
        <p:spPr>
          <a:xfrm>
            <a:off x="7397750" y="6432551"/>
            <a:ext cx="1117600" cy="365125"/>
          </a:xfrm>
          <a:prstGeom prst="rect">
            <a:avLst/>
          </a:prstGeom>
        </p:spPr>
        <p:txBody>
          <a:bodyPr vert="horz" lIns="91440" tIns="45720" rIns="91440" bIns="45720" rtlCol="0" anchor="ctr"/>
          <a:lstStyle>
            <a:lvl1pPr algn="r">
              <a:defRPr sz="1200">
                <a:solidFill>
                  <a:schemeClr val="tx1">
                    <a:lumMod val="65000"/>
                    <a:lumOff val="35000"/>
                  </a:schemeClr>
                </a:solidFill>
                <a:latin typeface="Arial" panose="020B0604020202020204" pitchFamily="34" charset="0"/>
                <a:cs typeface="Arial" panose="020B0604020202020204" pitchFamily="34" charset="0"/>
              </a:defRPr>
            </a:lvl1pPr>
          </a:lstStyle>
          <a:p>
            <a:fld id="{11F88B7E-86B8-4862-842E-2DB840C1EC76}" type="slidenum">
              <a:rPr lang="zh-CN" altLang="en-US" smtClean="0"/>
              <a:pPr/>
              <a:t>‹#›</a:t>
            </a:fld>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283072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hdr="0" ftr="0" dt="0"/>
  <p:txStyles>
    <p:titleStyle>
      <a:lvl1pPr algn="l" defTabSz="914400" rtl="0" eaLnBrk="1" latinLnBrk="0" hangingPunct="1">
        <a:lnSpc>
          <a:spcPct val="90000"/>
        </a:lnSpc>
        <a:spcBef>
          <a:spcPct val="0"/>
        </a:spcBef>
        <a:buNone/>
        <a:defRPr sz="4000" b="1" kern="1200">
          <a:solidFill>
            <a:schemeClr val="tx1"/>
          </a:solidFill>
          <a:latin typeface="Linh AvantGarde" panose="02000603030000020004"/>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nh AvantGarde" panose="02000603030000020004"/>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nh AvantGarde" panose="02000603030000020004"/>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nh AvantGarde" panose="02000603030000020004"/>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6.xml"/><Relationship Id="rId4" Type="http://schemas.openxmlformats.org/officeDocument/2006/relationships/image" Target="../media/image24.tiff"/></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www.coursera.org/learn/scala-spark-big-data" TargetMode="External"/><Relationship Id="rId3" Type="http://schemas.openxmlformats.org/officeDocument/2006/relationships/hyperlink" Target="https://who.rocq.inria.fr/Vassilis.Christophides/Big/index.htm" TargetMode="External"/><Relationship Id="rId7" Type="http://schemas.openxmlformats.org/officeDocument/2006/relationships/hyperlink" Target="https://www.coursera.org/learn/hadoop" TargetMode="External"/><Relationship Id="rId2" Type="http://schemas.openxmlformats.org/officeDocument/2006/relationships/hyperlink" Target="https://www.coursera.org/learn/nosql-database-systems" TargetMode="External"/><Relationship Id="rId1" Type="http://schemas.openxmlformats.org/officeDocument/2006/relationships/slideLayout" Target="../slideLayouts/slideLayout6.xml"/><Relationship Id="rId6" Type="http://schemas.openxmlformats.org/officeDocument/2006/relationships/hyperlink" Target="https://www.coursera.org/learn/big-data-management?specialization=big-data" TargetMode="External"/><Relationship Id="rId5" Type="http://schemas.openxmlformats.org/officeDocument/2006/relationships/hyperlink" Target="https://www.coursera.org/learn/big-data-integration-processing?specialization=big-data" TargetMode="External"/><Relationship Id="rId4" Type="http://schemas.openxmlformats.org/officeDocument/2006/relationships/hyperlink" Target="https://www.coursera.org/learn/big-data-introduction?specialization=big-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d7nAGI_NZPk"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8B9F3A-3518-E64E-9866-B51E754E6519}"/>
              </a:ext>
            </a:extLst>
          </p:cNvPr>
          <p:cNvSpPr>
            <a:spLocks noGrp="1"/>
          </p:cNvSpPr>
          <p:nvPr>
            <p:ph type="sldNum" sz="quarter" idx="10"/>
          </p:nvPr>
        </p:nvSpPr>
        <p:spPr/>
        <p:txBody>
          <a:bodyPr/>
          <a:lstStyle/>
          <a:p>
            <a:fld id="{A02EBBDA-6239-48A4-BF42-145536EAE284}" type="slidenum">
              <a:rPr lang="en-US" smtClean="0"/>
              <a:t>1</a:t>
            </a:fld>
            <a:endParaRPr lang="en-US"/>
          </a:p>
        </p:txBody>
      </p:sp>
    </p:spTree>
    <p:extLst>
      <p:ext uri="{BB962C8B-B14F-4D97-AF65-F5344CB8AC3E}">
        <p14:creationId xmlns:p14="http://schemas.microsoft.com/office/powerpoint/2010/main" val="1294437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ltLang="en-US"/>
              <a:t>Eg. Curse of dimensionality</a:t>
            </a:r>
            <a:endParaRPr lang="en-GB" altLang="en-US" dirty="0"/>
          </a:p>
        </p:txBody>
      </p:sp>
      <p:sp>
        <p:nvSpPr>
          <p:cNvPr id="14339" name="Rectangle 3"/>
          <p:cNvSpPr>
            <a:spLocks noGrp="1" noChangeArrowheads="1"/>
          </p:cNvSpPr>
          <p:nvPr>
            <p:ph idx="1"/>
          </p:nvPr>
        </p:nvSpPr>
        <p:spPr/>
        <p:txBody>
          <a:bodyPr/>
          <a:lstStyle/>
          <a:p>
            <a:r>
              <a:rPr lang="en-GB" altLang="en-US"/>
              <a:t>The required number of samples (to achieve the same accuracy) grows exponentionally with the number of variables!</a:t>
            </a:r>
          </a:p>
          <a:p>
            <a:r>
              <a:rPr lang="en-GB" altLang="en-US"/>
              <a:t>In practice: number of training examples is fixed!</a:t>
            </a:r>
          </a:p>
          <a:p>
            <a:pPr marL="342900" lvl="1" indent="0">
              <a:buNone/>
            </a:pPr>
            <a:r>
              <a:rPr lang="en-GB" altLang="en-US"/>
              <a:t>=&gt; the classifier’s performance usually will degrade for a large number of features!</a:t>
            </a:r>
            <a:endParaRPr lang="en-GB" altLang="en-US" dirty="0"/>
          </a:p>
        </p:txBody>
      </p:sp>
      <p:sp>
        <p:nvSpPr>
          <p:cNvPr id="3" name="Slide Number Placeholder 2">
            <a:extLst>
              <a:ext uri="{FF2B5EF4-FFF2-40B4-BE49-F238E27FC236}">
                <a16:creationId xmlns:a16="http://schemas.microsoft.com/office/drawing/2014/main" id="{C9CC16D4-B4A0-D344-97A6-51B2F5D05DC9}"/>
              </a:ext>
            </a:extLst>
          </p:cNvPr>
          <p:cNvSpPr>
            <a:spLocks noGrp="1"/>
          </p:cNvSpPr>
          <p:nvPr>
            <p:ph type="sldNum" sz="quarter" idx="12"/>
          </p:nvPr>
        </p:nvSpPr>
        <p:spPr/>
        <p:txBody>
          <a:bodyPr/>
          <a:lstStyle/>
          <a:p>
            <a:fld id="{A02EBBDA-6239-48A4-BF42-145536EAE284}" type="slidenum">
              <a:rPr lang="en-US" smtClean="0"/>
              <a:t>10</a:t>
            </a:fld>
            <a:endParaRPr lang="en-US"/>
          </a:p>
        </p:txBody>
      </p:sp>
      <p:sp>
        <p:nvSpPr>
          <p:cNvPr id="2" name="Rectangle 1"/>
          <p:cNvSpPr/>
          <p:nvPr/>
        </p:nvSpPr>
        <p:spPr>
          <a:xfrm>
            <a:off x="4895386" y="3913191"/>
            <a:ext cx="4099931" cy="1200329"/>
          </a:xfrm>
          <a:prstGeom prst="rect">
            <a:avLst/>
          </a:prstGeom>
        </p:spPr>
        <p:txBody>
          <a:bodyPr wrap="square">
            <a:spAutoFit/>
          </a:bodyPr>
          <a:lstStyle/>
          <a:p>
            <a:pPr algn="just"/>
            <a:r>
              <a:rPr lang="en-IN" dirty="0"/>
              <a:t>In fact, after a certain point, increasing the dimensionality of the problem by adding new features would actually degrade the performance of classifier.</a:t>
            </a:r>
          </a:p>
        </p:txBody>
      </p:sp>
      <p:pic>
        <p:nvPicPr>
          <p:cNvPr id="4098" name="Picture 2" descr="Feature dimensionality versus classifier performanc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4621" y="3435634"/>
            <a:ext cx="4045989" cy="258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4659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36A5-ED39-6741-8EEE-DA40F5CA53AC}"/>
              </a:ext>
            </a:extLst>
          </p:cNvPr>
          <p:cNvSpPr>
            <a:spLocks noGrp="1"/>
          </p:cNvSpPr>
          <p:nvPr>
            <p:ph type="title"/>
          </p:nvPr>
        </p:nvSpPr>
        <p:spPr/>
        <p:txBody>
          <a:bodyPr>
            <a:normAutofit/>
          </a:bodyPr>
          <a:lstStyle/>
          <a:p>
            <a:r>
              <a:rPr lang="en-US" sz="3200"/>
              <a:t>Utilization and interpretability of big data</a:t>
            </a:r>
            <a:endParaRPr lang="vi-VN" sz="3200"/>
          </a:p>
        </p:txBody>
      </p:sp>
      <p:sp>
        <p:nvSpPr>
          <p:cNvPr id="5" name="Content Placeholder 4">
            <a:extLst>
              <a:ext uri="{FF2B5EF4-FFF2-40B4-BE49-F238E27FC236}">
                <a16:creationId xmlns:a16="http://schemas.microsoft.com/office/drawing/2014/main" id="{017DFCD1-D0AC-EE4A-B3C7-779C4681A072}"/>
              </a:ext>
            </a:extLst>
          </p:cNvPr>
          <p:cNvSpPr>
            <a:spLocks noGrp="1"/>
          </p:cNvSpPr>
          <p:nvPr>
            <p:ph idx="1"/>
          </p:nvPr>
        </p:nvSpPr>
        <p:spPr>
          <a:xfrm>
            <a:off x="488950" y="1346200"/>
            <a:ext cx="5349488" cy="4902199"/>
          </a:xfrm>
        </p:spPr>
        <p:txBody>
          <a:bodyPr/>
          <a:lstStyle/>
          <a:p>
            <a:r>
              <a:rPr lang="en-US"/>
              <a:t>Domain expertise to findout problems and interprete analytics results </a:t>
            </a:r>
          </a:p>
          <a:p>
            <a:r>
              <a:rPr lang="en-US"/>
              <a:t>Scalable visualization and interpretability of million data points </a:t>
            </a:r>
          </a:p>
          <a:p>
            <a:pPr lvl="1"/>
            <a:r>
              <a:rPr lang="en-US"/>
              <a:t>to facilitate their interpretability and understanding</a:t>
            </a:r>
          </a:p>
          <a:p>
            <a:pPr lvl="1"/>
            <a:endParaRPr lang="vi-VN"/>
          </a:p>
        </p:txBody>
      </p:sp>
      <p:sp>
        <p:nvSpPr>
          <p:cNvPr id="3" name="Slide Number Placeholder 2">
            <a:extLst>
              <a:ext uri="{FF2B5EF4-FFF2-40B4-BE49-F238E27FC236}">
                <a16:creationId xmlns:a16="http://schemas.microsoft.com/office/drawing/2014/main" id="{A30C9843-4210-1744-87D4-4FD684F6D257}"/>
              </a:ext>
            </a:extLst>
          </p:cNvPr>
          <p:cNvSpPr>
            <a:spLocks noGrp="1"/>
          </p:cNvSpPr>
          <p:nvPr>
            <p:ph type="sldNum" sz="quarter" idx="12"/>
          </p:nvPr>
        </p:nvSpPr>
        <p:spPr/>
        <p:txBody>
          <a:bodyPr/>
          <a:lstStyle/>
          <a:p>
            <a:fld id="{A02EBBDA-6239-48A4-BF42-145536EAE284}" type="slidenum">
              <a:rPr lang="en-US" smtClean="0"/>
              <a:t>11</a:t>
            </a:fld>
            <a:endParaRPr lang="en-US"/>
          </a:p>
        </p:txBody>
      </p:sp>
      <p:pic>
        <p:nvPicPr>
          <p:cNvPr id="6" name="Picture 5">
            <a:extLst>
              <a:ext uri="{FF2B5EF4-FFF2-40B4-BE49-F238E27FC236}">
                <a16:creationId xmlns:a16="http://schemas.microsoft.com/office/drawing/2014/main" id="{6F15C2D6-3016-1F4D-9240-C2FE2916716F}"/>
              </a:ext>
            </a:extLst>
          </p:cNvPr>
          <p:cNvPicPr>
            <a:picLocks noChangeAspect="1"/>
          </p:cNvPicPr>
          <p:nvPr/>
        </p:nvPicPr>
        <p:blipFill>
          <a:blip r:embed="rId2"/>
          <a:stretch>
            <a:fillRect/>
          </a:stretch>
        </p:blipFill>
        <p:spPr>
          <a:xfrm>
            <a:off x="5873459" y="980677"/>
            <a:ext cx="3098800" cy="3035300"/>
          </a:xfrm>
          <a:prstGeom prst="rect">
            <a:avLst/>
          </a:prstGeom>
        </p:spPr>
      </p:pic>
      <p:pic>
        <p:nvPicPr>
          <p:cNvPr id="7" name="Picture 6">
            <a:extLst>
              <a:ext uri="{FF2B5EF4-FFF2-40B4-BE49-F238E27FC236}">
                <a16:creationId xmlns:a16="http://schemas.microsoft.com/office/drawing/2014/main" id="{DF192587-C40E-6445-98A0-5A445D1FE6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68427" y="4009185"/>
            <a:ext cx="3017024" cy="2827383"/>
          </a:xfrm>
          <a:prstGeom prst="rect">
            <a:avLst/>
          </a:prstGeom>
        </p:spPr>
      </p:pic>
      <p:pic>
        <p:nvPicPr>
          <p:cNvPr id="12" name="Picture 11">
            <a:extLst>
              <a:ext uri="{FF2B5EF4-FFF2-40B4-BE49-F238E27FC236}">
                <a16:creationId xmlns:a16="http://schemas.microsoft.com/office/drawing/2014/main" id="{3C8A4E5B-9016-3D45-B31E-CE3DEF8BE1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89726" y="3853282"/>
            <a:ext cx="3522658" cy="2257990"/>
          </a:xfrm>
          <a:prstGeom prst="rect">
            <a:avLst/>
          </a:prstGeom>
        </p:spPr>
      </p:pic>
    </p:spTree>
    <p:extLst>
      <p:ext uri="{BB962C8B-B14F-4D97-AF65-F5344CB8AC3E}">
        <p14:creationId xmlns:p14="http://schemas.microsoft.com/office/powerpoint/2010/main" val="2182947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561D-69B7-7F4E-BC6D-5055F9773EC8}"/>
              </a:ext>
            </a:extLst>
          </p:cNvPr>
          <p:cNvSpPr>
            <a:spLocks noGrp="1"/>
          </p:cNvSpPr>
          <p:nvPr>
            <p:ph type="title"/>
          </p:nvPr>
        </p:nvSpPr>
        <p:spPr/>
        <p:txBody>
          <a:bodyPr>
            <a:normAutofit/>
          </a:bodyPr>
          <a:lstStyle/>
          <a:p>
            <a:r>
              <a:rPr lang="en-US"/>
              <a:t>Privacy and security</a:t>
            </a:r>
            <a:endParaRPr lang="vi-VN"/>
          </a:p>
        </p:txBody>
      </p:sp>
      <p:sp>
        <p:nvSpPr>
          <p:cNvPr id="3" name="Content Placeholder 2">
            <a:extLst>
              <a:ext uri="{FF2B5EF4-FFF2-40B4-BE49-F238E27FC236}">
                <a16:creationId xmlns:a16="http://schemas.microsoft.com/office/drawing/2014/main" id="{F37A5A91-FCA1-5E4E-AF3D-BD7F973D5FB7}"/>
              </a:ext>
            </a:extLst>
          </p:cNvPr>
          <p:cNvSpPr>
            <a:spLocks noGrp="1"/>
          </p:cNvSpPr>
          <p:nvPr>
            <p:ph idx="1"/>
          </p:nvPr>
        </p:nvSpPr>
        <p:spPr/>
        <p:txBody>
          <a:bodyPr/>
          <a:lstStyle/>
          <a:p>
            <a:endParaRPr lang="vi-VN"/>
          </a:p>
        </p:txBody>
      </p:sp>
      <p:sp>
        <p:nvSpPr>
          <p:cNvPr id="6" name="Slide Number Placeholder 5">
            <a:extLst>
              <a:ext uri="{FF2B5EF4-FFF2-40B4-BE49-F238E27FC236}">
                <a16:creationId xmlns:a16="http://schemas.microsoft.com/office/drawing/2014/main" id="{04E57DCF-9A46-3543-A7F0-51D3AEC4AB81}"/>
              </a:ext>
            </a:extLst>
          </p:cNvPr>
          <p:cNvSpPr>
            <a:spLocks noGrp="1"/>
          </p:cNvSpPr>
          <p:nvPr>
            <p:ph type="sldNum" sz="quarter" idx="12"/>
          </p:nvPr>
        </p:nvSpPr>
        <p:spPr/>
        <p:txBody>
          <a:bodyPr/>
          <a:lstStyle/>
          <a:p>
            <a:fld id="{A02EBBDA-6239-48A4-BF42-145536EAE284}" type="slidenum">
              <a:rPr lang="en-US" smtClean="0"/>
              <a:t>12</a:t>
            </a:fld>
            <a:endParaRPr lang="en-US"/>
          </a:p>
        </p:txBody>
      </p:sp>
      <p:pic>
        <p:nvPicPr>
          <p:cNvPr id="4" name="Picture 3">
            <a:extLst>
              <a:ext uri="{FF2B5EF4-FFF2-40B4-BE49-F238E27FC236}">
                <a16:creationId xmlns:a16="http://schemas.microsoft.com/office/drawing/2014/main" id="{0E097B8B-1CA4-FA4F-96E4-03B40B0AAC24}"/>
              </a:ext>
            </a:extLst>
          </p:cNvPr>
          <p:cNvPicPr>
            <a:picLocks noChangeAspect="1"/>
          </p:cNvPicPr>
          <p:nvPr/>
        </p:nvPicPr>
        <p:blipFill>
          <a:blip r:embed="rId2"/>
          <a:stretch>
            <a:fillRect/>
          </a:stretch>
        </p:blipFill>
        <p:spPr>
          <a:xfrm>
            <a:off x="0" y="1064335"/>
            <a:ext cx="4064000" cy="2209800"/>
          </a:xfrm>
          <a:prstGeom prst="rect">
            <a:avLst/>
          </a:prstGeom>
        </p:spPr>
      </p:pic>
      <p:pic>
        <p:nvPicPr>
          <p:cNvPr id="5" name="Picture 4">
            <a:extLst>
              <a:ext uri="{FF2B5EF4-FFF2-40B4-BE49-F238E27FC236}">
                <a16:creationId xmlns:a16="http://schemas.microsoft.com/office/drawing/2014/main" id="{443EACDD-7AF8-FF40-B48F-87104453509E}"/>
              </a:ext>
            </a:extLst>
          </p:cNvPr>
          <p:cNvPicPr>
            <a:picLocks noChangeAspect="1"/>
          </p:cNvPicPr>
          <p:nvPr/>
        </p:nvPicPr>
        <p:blipFill>
          <a:blip r:embed="rId3"/>
          <a:stretch>
            <a:fillRect/>
          </a:stretch>
        </p:blipFill>
        <p:spPr>
          <a:xfrm>
            <a:off x="0" y="3382087"/>
            <a:ext cx="6350000" cy="3530600"/>
          </a:xfrm>
          <a:prstGeom prst="rect">
            <a:avLst/>
          </a:prstGeom>
        </p:spPr>
      </p:pic>
      <p:pic>
        <p:nvPicPr>
          <p:cNvPr id="7" name="Picture 6">
            <a:extLst>
              <a:ext uri="{FF2B5EF4-FFF2-40B4-BE49-F238E27FC236}">
                <a16:creationId xmlns:a16="http://schemas.microsoft.com/office/drawing/2014/main" id="{4659448B-CE6C-7E4B-90C8-AA5CE1D578B0}"/>
              </a:ext>
            </a:extLst>
          </p:cNvPr>
          <p:cNvPicPr>
            <a:picLocks noChangeAspect="1"/>
          </p:cNvPicPr>
          <p:nvPr/>
        </p:nvPicPr>
        <p:blipFill>
          <a:blip r:embed="rId4"/>
          <a:stretch>
            <a:fillRect/>
          </a:stretch>
        </p:blipFill>
        <p:spPr>
          <a:xfrm>
            <a:off x="5660571" y="0"/>
            <a:ext cx="3483429" cy="6858000"/>
          </a:xfrm>
          <a:prstGeom prst="rect">
            <a:avLst/>
          </a:prstGeom>
        </p:spPr>
      </p:pic>
    </p:spTree>
    <p:extLst>
      <p:ext uri="{BB962C8B-B14F-4D97-AF65-F5344CB8AC3E}">
        <p14:creationId xmlns:p14="http://schemas.microsoft.com/office/powerpoint/2010/main" val="1084733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job trends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196184" y="1810139"/>
            <a:ext cx="6751632" cy="3750907"/>
          </a:xfrm>
        </p:spPr>
      </p:pic>
      <p:sp>
        <p:nvSpPr>
          <p:cNvPr id="3" name="Slide Number Placeholder 2">
            <a:extLst>
              <a:ext uri="{FF2B5EF4-FFF2-40B4-BE49-F238E27FC236}">
                <a16:creationId xmlns:a16="http://schemas.microsoft.com/office/drawing/2014/main" id="{71FBEE76-DAFA-9141-818F-DFF68E066F1E}"/>
              </a:ext>
            </a:extLst>
          </p:cNvPr>
          <p:cNvSpPr>
            <a:spLocks noGrp="1"/>
          </p:cNvSpPr>
          <p:nvPr>
            <p:ph type="sldNum" sz="quarter" idx="12"/>
          </p:nvPr>
        </p:nvSpPr>
        <p:spPr/>
        <p:txBody>
          <a:bodyPr/>
          <a:lstStyle/>
          <a:p>
            <a:fld id="{A02EBBDA-6239-48A4-BF42-145536EAE284}" type="slidenum">
              <a:rPr lang="en-US" smtClean="0"/>
              <a:t>13</a:t>
            </a:fld>
            <a:endParaRPr lang="en-US"/>
          </a:p>
        </p:txBody>
      </p:sp>
    </p:spTree>
    <p:extLst>
      <p:ext uri="{BB962C8B-B14F-4D97-AF65-F5344CB8AC3E}">
        <p14:creationId xmlns:p14="http://schemas.microsoft.com/office/powerpoint/2010/main" val="237599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CC20-781E-5349-B714-98D03AB4D543}"/>
              </a:ext>
            </a:extLst>
          </p:cNvPr>
          <p:cNvSpPr>
            <a:spLocks noGrp="1"/>
          </p:cNvSpPr>
          <p:nvPr>
            <p:ph type="title"/>
          </p:nvPr>
        </p:nvSpPr>
        <p:spPr/>
        <p:txBody>
          <a:bodyPr/>
          <a:lstStyle/>
          <a:p>
            <a:r>
              <a:rPr lang="en-US"/>
              <a:t>Talent shortage in big data</a:t>
            </a:r>
            <a:endParaRPr lang="vi-VN"/>
          </a:p>
        </p:txBody>
      </p:sp>
      <p:pic>
        <p:nvPicPr>
          <p:cNvPr id="4" name="Content Placeholder 3">
            <a:extLst>
              <a:ext uri="{FF2B5EF4-FFF2-40B4-BE49-F238E27FC236}">
                <a16:creationId xmlns:a16="http://schemas.microsoft.com/office/drawing/2014/main" id="{164E7F9A-16A3-CE42-B236-E1B913999666}"/>
              </a:ext>
            </a:extLst>
          </p:cNvPr>
          <p:cNvPicPr>
            <a:picLocks noGrp="1" noChangeAspect="1"/>
          </p:cNvPicPr>
          <p:nvPr>
            <p:ph idx="1"/>
          </p:nvPr>
        </p:nvPicPr>
        <p:blipFill>
          <a:blip r:embed="rId2"/>
          <a:stretch>
            <a:fillRect/>
          </a:stretch>
        </p:blipFill>
        <p:spPr>
          <a:xfrm>
            <a:off x="1524000" y="2699221"/>
            <a:ext cx="6096000" cy="3289300"/>
          </a:xfrm>
          <a:prstGeom prst="rect">
            <a:avLst/>
          </a:prstGeom>
        </p:spPr>
      </p:pic>
      <p:sp>
        <p:nvSpPr>
          <p:cNvPr id="3" name="Slide Number Placeholder 2">
            <a:extLst>
              <a:ext uri="{FF2B5EF4-FFF2-40B4-BE49-F238E27FC236}">
                <a16:creationId xmlns:a16="http://schemas.microsoft.com/office/drawing/2014/main" id="{A566728E-8505-F546-A3E6-100C89ED8DC3}"/>
              </a:ext>
            </a:extLst>
          </p:cNvPr>
          <p:cNvSpPr>
            <a:spLocks noGrp="1"/>
          </p:cNvSpPr>
          <p:nvPr>
            <p:ph type="sldNum" sz="quarter" idx="12"/>
          </p:nvPr>
        </p:nvSpPr>
        <p:spPr/>
        <p:txBody>
          <a:bodyPr/>
          <a:lstStyle/>
          <a:p>
            <a:fld id="{A02EBBDA-6239-48A4-BF42-145536EAE284}" type="slidenum">
              <a:rPr lang="en-US" smtClean="0"/>
              <a:t>14</a:t>
            </a:fld>
            <a:endParaRPr lang="en-US"/>
          </a:p>
        </p:txBody>
      </p:sp>
      <p:pic>
        <p:nvPicPr>
          <p:cNvPr id="5" name="Picture 4">
            <a:extLst>
              <a:ext uri="{FF2B5EF4-FFF2-40B4-BE49-F238E27FC236}">
                <a16:creationId xmlns:a16="http://schemas.microsoft.com/office/drawing/2014/main" id="{9436C2EE-BE03-914D-AFB7-D3ECA457C4BA}"/>
              </a:ext>
            </a:extLst>
          </p:cNvPr>
          <p:cNvPicPr>
            <a:picLocks noChangeAspect="1"/>
          </p:cNvPicPr>
          <p:nvPr/>
        </p:nvPicPr>
        <p:blipFill>
          <a:blip r:embed="rId3"/>
          <a:stretch>
            <a:fillRect/>
          </a:stretch>
        </p:blipFill>
        <p:spPr>
          <a:xfrm>
            <a:off x="5850805" y="1076162"/>
            <a:ext cx="3271689" cy="1835911"/>
          </a:xfrm>
          <a:prstGeom prst="rect">
            <a:avLst/>
          </a:prstGeom>
        </p:spPr>
      </p:pic>
    </p:spTree>
    <p:extLst>
      <p:ext uri="{BB962C8B-B14F-4D97-AF65-F5344CB8AC3E}">
        <p14:creationId xmlns:p14="http://schemas.microsoft.com/office/powerpoint/2010/main" val="3505676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23F0-D043-554C-AB3B-20F463A74CAC}"/>
              </a:ext>
            </a:extLst>
          </p:cNvPr>
          <p:cNvSpPr>
            <a:spLocks noGrp="1"/>
          </p:cNvSpPr>
          <p:nvPr>
            <p:ph type="title"/>
          </p:nvPr>
        </p:nvSpPr>
        <p:spPr/>
        <p:txBody>
          <a:bodyPr/>
          <a:lstStyle/>
          <a:p>
            <a:r>
              <a:rPr lang="vi-VN"/>
              <a:t>Big data skill set</a:t>
            </a:r>
          </a:p>
        </p:txBody>
      </p:sp>
      <p:pic>
        <p:nvPicPr>
          <p:cNvPr id="4" name="Content Placeholder 3">
            <a:extLst>
              <a:ext uri="{FF2B5EF4-FFF2-40B4-BE49-F238E27FC236}">
                <a16:creationId xmlns:a16="http://schemas.microsoft.com/office/drawing/2014/main" id="{206F6859-895A-CA40-9E0E-F03590980567}"/>
              </a:ext>
            </a:extLst>
          </p:cNvPr>
          <p:cNvPicPr>
            <a:picLocks noGrp="1" noChangeAspect="1"/>
          </p:cNvPicPr>
          <p:nvPr>
            <p:ph idx="1"/>
          </p:nvPr>
        </p:nvPicPr>
        <p:blipFill>
          <a:blip r:embed="rId2"/>
          <a:stretch>
            <a:fillRect/>
          </a:stretch>
        </p:blipFill>
        <p:spPr>
          <a:xfrm>
            <a:off x="1811175" y="1477930"/>
            <a:ext cx="5521649" cy="4486340"/>
          </a:xfrm>
          <a:prstGeom prst="rect">
            <a:avLst/>
          </a:prstGeom>
        </p:spPr>
      </p:pic>
      <p:sp>
        <p:nvSpPr>
          <p:cNvPr id="3" name="Slide Number Placeholder 2">
            <a:extLst>
              <a:ext uri="{FF2B5EF4-FFF2-40B4-BE49-F238E27FC236}">
                <a16:creationId xmlns:a16="http://schemas.microsoft.com/office/drawing/2014/main" id="{A90C6E77-CD44-704E-9ADB-B26496C9EC09}"/>
              </a:ext>
            </a:extLst>
          </p:cNvPr>
          <p:cNvSpPr>
            <a:spLocks noGrp="1"/>
          </p:cNvSpPr>
          <p:nvPr>
            <p:ph type="sldNum" sz="quarter" idx="12"/>
          </p:nvPr>
        </p:nvSpPr>
        <p:spPr/>
        <p:txBody>
          <a:bodyPr/>
          <a:lstStyle/>
          <a:p>
            <a:fld id="{A02EBBDA-6239-48A4-BF42-145536EAE284}" type="slidenum">
              <a:rPr lang="en-US" smtClean="0"/>
              <a:t>15</a:t>
            </a:fld>
            <a:endParaRPr lang="en-US"/>
          </a:p>
        </p:txBody>
      </p:sp>
    </p:spTree>
    <p:extLst>
      <p:ext uri="{BB962C8B-B14F-4D97-AF65-F5344CB8AC3E}">
        <p14:creationId xmlns:p14="http://schemas.microsoft.com/office/powerpoint/2010/main" val="2745203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land big data related jobs</a:t>
            </a:r>
          </a:p>
        </p:txBody>
      </p:sp>
      <p:sp>
        <p:nvSpPr>
          <p:cNvPr id="3" name="Content Placeholder 2"/>
          <p:cNvSpPr>
            <a:spLocks noGrp="1"/>
          </p:cNvSpPr>
          <p:nvPr>
            <p:ph idx="1"/>
          </p:nvPr>
        </p:nvSpPr>
        <p:spPr/>
        <p:txBody>
          <a:bodyPr>
            <a:normAutofit fontScale="92500" lnSpcReduction="10000"/>
          </a:bodyPr>
          <a:lstStyle/>
          <a:p>
            <a:r>
              <a:rPr lang="en-US" dirty="0"/>
              <a:t>Learn to code </a:t>
            </a:r>
          </a:p>
          <a:p>
            <a:pPr lvl="1"/>
            <a:r>
              <a:rPr lang="en-US" dirty="0" err="1"/>
              <a:t>Coursera</a:t>
            </a:r>
            <a:endParaRPr lang="en-US" dirty="0"/>
          </a:p>
          <a:p>
            <a:pPr lvl="1"/>
            <a:r>
              <a:rPr lang="en-US" dirty="0" err="1"/>
              <a:t>Udacity</a:t>
            </a:r>
            <a:r>
              <a:rPr lang="en-US" dirty="0"/>
              <a:t> </a:t>
            </a:r>
          </a:p>
          <a:p>
            <a:pPr lvl="1"/>
            <a:r>
              <a:rPr lang="en-US" dirty="0" err="1"/>
              <a:t>Freecodecamp</a:t>
            </a:r>
            <a:endParaRPr lang="en-US" dirty="0"/>
          </a:p>
          <a:p>
            <a:pPr lvl="1"/>
            <a:r>
              <a:rPr lang="en-US" dirty="0" err="1"/>
              <a:t>Codecademy</a:t>
            </a:r>
            <a:endParaRPr lang="en-US" dirty="0"/>
          </a:p>
          <a:p>
            <a:r>
              <a:rPr lang="en-US" dirty="0"/>
              <a:t>Math, Stats and machine learning </a:t>
            </a:r>
          </a:p>
          <a:p>
            <a:pPr lvl="1"/>
            <a:r>
              <a:rPr lang="en-US" dirty="0" err="1"/>
              <a:t>Kaggle</a:t>
            </a:r>
            <a:endParaRPr lang="en-US" dirty="0"/>
          </a:p>
          <a:p>
            <a:r>
              <a:rPr lang="en-US" dirty="0" err="1"/>
              <a:t>Hadoop</a:t>
            </a:r>
            <a:r>
              <a:rPr lang="en-US" dirty="0"/>
              <a:t>, </a:t>
            </a:r>
            <a:r>
              <a:rPr lang="en-US" dirty="0" err="1"/>
              <a:t>NoSQL</a:t>
            </a:r>
            <a:r>
              <a:rPr lang="en-US" dirty="0"/>
              <a:t>, Spark</a:t>
            </a:r>
          </a:p>
          <a:p>
            <a:r>
              <a:rPr lang="en-US" dirty="0"/>
              <a:t>Visualization and Reporting</a:t>
            </a:r>
          </a:p>
          <a:p>
            <a:pPr lvl="1"/>
            <a:r>
              <a:rPr lang="en-US" dirty="0"/>
              <a:t>Tableau</a:t>
            </a:r>
          </a:p>
          <a:p>
            <a:pPr lvl="1"/>
            <a:r>
              <a:rPr lang="en-US" dirty="0" err="1"/>
              <a:t>Pentahoo</a:t>
            </a:r>
            <a:endParaRPr lang="en-US" dirty="0"/>
          </a:p>
          <a:p>
            <a:r>
              <a:rPr lang="en-US" dirty="0" err="1"/>
              <a:t>Meetup</a:t>
            </a:r>
            <a:r>
              <a:rPr lang="en-US" dirty="0"/>
              <a:t> &amp; Share</a:t>
            </a:r>
          </a:p>
          <a:p>
            <a:r>
              <a:rPr lang="en-US" dirty="0"/>
              <a:t>Find a mentor</a:t>
            </a:r>
          </a:p>
          <a:p>
            <a:r>
              <a:rPr lang="en-US" dirty="0"/>
              <a:t>Internships, projects</a:t>
            </a:r>
          </a:p>
          <a:p>
            <a:endParaRPr lang="en-US" dirty="0"/>
          </a:p>
        </p:txBody>
      </p:sp>
      <p:sp>
        <p:nvSpPr>
          <p:cNvPr id="5" name="Slide Number Placeholder 4">
            <a:extLst>
              <a:ext uri="{FF2B5EF4-FFF2-40B4-BE49-F238E27FC236}">
                <a16:creationId xmlns:a16="http://schemas.microsoft.com/office/drawing/2014/main" id="{532B2B7D-7E20-204F-834E-CB1D3976E81F}"/>
              </a:ext>
            </a:extLst>
          </p:cNvPr>
          <p:cNvSpPr>
            <a:spLocks noGrp="1"/>
          </p:cNvSpPr>
          <p:nvPr>
            <p:ph type="sldNum" sz="quarter" idx="12"/>
          </p:nvPr>
        </p:nvSpPr>
        <p:spPr/>
        <p:txBody>
          <a:bodyPr/>
          <a:lstStyle/>
          <a:p>
            <a:fld id="{A02EBBDA-6239-48A4-BF42-145536EAE284}" type="slidenum">
              <a:rPr lang="en-US" smtClean="0"/>
              <a:t>16</a:t>
            </a:fld>
            <a:endParaRPr lang="en-US"/>
          </a:p>
        </p:txBody>
      </p:sp>
      <p:pic>
        <p:nvPicPr>
          <p:cNvPr id="4" name="Picture 3"/>
          <p:cNvPicPr>
            <a:picLocks noChangeAspect="1"/>
          </p:cNvPicPr>
          <p:nvPr/>
        </p:nvPicPr>
        <p:blipFill>
          <a:blip r:embed="rId2"/>
          <a:stretch>
            <a:fillRect/>
          </a:stretch>
        </p:blipFill>
        <p:spPr>
          <a:xfrm>
            <a:off x="3988483" y="4500374"/>
            <a:ext cx="4936419" cy="1826418"/>
          </a:xfrm>
          <a:prstGeom prst="rect">
            <a:avLst/>
          </a:prstGeom>
        </p:spPr>
      </p:pic>
    </p:spTree>
    <p:extLst>
      <p:ext uri="{BB962C8B-B14F-4D97-AF65-F5344CB8AC3E}">
        <p14:creationId xmlns:p14="http://schemas.microsoft.com/office/powerpoint/2010/main" val="3757156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43192" cy="756002"/>
          </a:xfrm>
        </p:spPr>
        <p:txBody>
          <a:bodyPr/>
          <a:lstStyle/>
          <a:p>
            <a:r>
              <a:rPr lang="nl-NL" dirty="0"/>
              <a:t>Data </a:t>
            </a:r>
            <a:r>
              <a:rPr lang="nl-NL" dirty="0" err="1"/>
              <a:t>science</a:t>
            </a:r>
            <a:r>
              <a:rPr lang="nl-NL" dirty="0"/>
              <a:t> </a:t>
            </a:r>
            <a:r>
              <a:rPr lang="nl-NL" dirty="0" err="1"/>
              <a:t>method</a:t>
            </a:r>
            <a:endParaRPr lang="nl-NL" dirty="0"/>
          </a:p>
        </p:txBody>
      </p:sp>
      <p:sp>
        <p:nvSpPr>
          <p:cNvPr id="3" name="Slide Number Placeholder 2">
            <a:extLst>
              <a:ext uri="{FF2B5EF4-FFF2-40B4-BE49-F238E27FC236}">
                <a16:creationId xmlns:a16="http://schemas.microsoft.com/office/drawing/2014/main" id="{7074AF31-3B01-614D-B177-F0C8B48A5C29}"/>
              </a:ext>
            </a:extLst>
          </p:cNvPr>
          <p:cNvSpPr>
            <a:spLocks noGrp="1"/>
          </p:cNvSpPr>
          <p:nvPr>
            <p:ph type="sldNum" sz="quarter" idx="12"/>
          </p:nvPr>
        </p:nvSpPr>
        <p:spPr/>
        <p:txBody>
          <a:bodyPr/>
          <a:lstStyle/>
          <a:p>
            <a:fld id="{A02EBBDA-6239-48A4-BF42-145536EAE284}" type="slidenum">
              <a:rPr lang="en-US" smtClean="0"/>
              <a:t>17</a:t>
            </a:fld>
            <a:endParaRPr lang="en-US"/>
          </a:p>
        </p:txBody>
      </p:sp>
      <p:pic>
        <p:nvPicPr>
          <p:cNvPr id="2050" name="Picture 2" descr="http://www.ibmbigdatahub.com/sites/default/files/figure01_revise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576" y="1442408"/>
            <a:ext cx="7595000" cy="457887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44406" y="6381328"/>
            <a:ext cx="5454378" cy="338554"/>
          </a:xfrm>
          <a:prstGeom prst="rect">
            <a:avLst/>
          </a:prstGeom>
          <a:noFill/>
        </p:spPr>
        <p:txBody>
          <a:bodyPr wrap="none" rtlCol="0">
            <a:spAutoFit/>
          </a:bodyPr>
          <a:lstStyle/>
          <a:p>
            <a:r>
              <a:rPr lang="nl-NL" sz="1600" dirty="0">
                <a:solidFill>
                  <a:schemeClr val="bg1">
                    <a:lumMod val="50000"/>
                  </a:schemeClr>
                </a:solidFill>
              </a:rPr>
              <a:t>Source: </a:t>
            </a:r>
            <a:r>
              <a:rPr lang="nl-NL" sz="1600" i="1" dirty="0" err="1">
                <a:solidFill>
                  <a:schemeClr val="bg1">
                    <a:lumMod val="50000"/>
                  </a:schemeClr>
                </a:solidFill>
              </a:rPr>
              <a:t>Foundational</a:t>
            </a:r>
            <a:r>
              <a:rPr lang="nl-NL" sz="1600" i="1" dirty="0">
                <a:solidFill>
                  <a:schemeClr val="bg1">
                    <a:lumMod val="50000"/>
                  </a:schemeClr>
                </a:solidFill>
              </a:rPr>
              <a:t> </a:t>
            </a:r>
            <a:r>
              <a:rPr lang="nl-NL" sz="1600" i="1" dirty="0" err="1">
                <a:solidFill>
                  <a:schemeClr val="bg1">
                    <a:lumMod val="50000"/>
                  </a:schemeClr>
                </a:solidFill>
              </a:rPr>
              <a:t>Methodology</a:t>
            </a:r>
            <a:r>
              <a:rPr lang="nl-NL" sz="1600" i="1" dirty="0">
                <a:solidFill>
                  <a:schemeClr val="bg1">
                    <a:lumMod val="50000"/>
                  </a:schemeClr>
                </a:solidFill>
              </a:rPr>
              <a:t> </a:t>
            </a:r>
            <a:r>
              <a:rPr lang="nl-NL" sz="1600" i="1" dirty="0" err="1">
                <a:solidFill>
                  <a:schemeClr val="bg1">
                    <a:lumMod val="50000"/>
                  </a:schemeClr>
                </a:solidFill>
              </a:rPr>
              <a:t>for</a:t>
            </a:r>
            <a:r>
              <a:rPr lang="nl-NL" sz="1600" i="1" dirty="0">
                <a:solidFill>
                  <a:schemeClr val="bg1">
                    <a:lumMod val="50000"/>
                  </a:schemeClr>
                </a:solidFill>
              </a:rPr>
              <a:t> Data </a:t>
            </a:r>
            <a:r>
              <a:rPr lang="nl-NL" sz="1600" i="1" dirty="0" err="1">
                <a:solidFill>
                  <a:schemeClr val="bg1">
                    <a:lumMod val="50000"/>
                  </a:schemeClr>
                </a:solidFill>
              </a:rPr>
              <a:t>Science</a:t>
            </a:r>
            <a:r>
              <a:rPr lang="nl-NL" sz="1600" dirty="0">
                <a:solidFill>
                  <a:schemeClr val="bg1">
                    <a:lumMod val="50000"/>
                  </a:schemeClr>
                </a:solidFill>
              </a:rPr>
              <a:t>, IBM, 2015</a:t>
            </a:r>
          </a:p>
        </p:txBody>
      </p:sp>
      <p:sp>
        <p:nvSpPr>
          <p:cNvPr id="5" name="Rectangle 4"/>
          <p:cNvSpPr/>
          <p:nvPr/>
        </p:nvSpPr>
        <p:spPr>
          <a:xfrm>
            <a:off x="2123728" y="1124744"/>
            <a:ext cx="4877620" cy="1152128"/>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solidFill>
                  <a:schemeClr val="tx1"/>
                </a:solidFill>
              </a:rPr>
              <a:t>1. </a:t>
            </a:r>
            <a:r>
              <a:rPr lang="nl-NL" dirty="0" err="1">
                <a:solidFill>
                  <a:schemeClr val="tx1"/>
                </a:solidFill>
              </a:rPr>
              <a:t>Formulate</a:t>
            </a:r>
            <a:r>
              <a:rPr lang="nl-NL" dirty="0">
                <a:solidFill>
                  <a:schemeClr val="tx1"/>
                </a:solidFill>
              </a:rPr>
              <a:t> a question</a:t>
            </a:r>
          </a:p>
        </p:txBody>
      </p:sp>
      <p:sp>
        <p:nvSpPr>
          <p:cNvPr id="7" name="Rectangle 6"/>
          <p:cNvSpPr/>
          <p:nvPr/>
        </p:nvSpPr>
        <p:spPr>
          <a:xfrm>
            <a:off x="755576" y="4293096"/>
            <a:ext cx="4536504" cy="2016224"/>
          </a:xfrm>
          <a:prstGeom prst="rect">
            <a:avLst/>
          </a:prstGeom>
          <a:solidFill>
            <a:schemeClr val="accent3">
              <a:lumMod val="60000"/>
              <a:lumOff val="4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NL" dirty="0">
                <a:solidFill>
                  <a:schemeClr val="tx1"/>
                </a:solidFill>
              </a:rPr>
              <a:t>3. </a:t>
            </a:r>
            <a:r>
              <a:rPr lang="nl-NL" dirty="0" err="1">
                <a:solidFill>
                  <a:schemeClr val="tx1"/>
                </a:solidFill>
              </a:rPr>
              <a:t>Analyze</a:t>
            </a:r>
            <a:r>
              <a:rPr lang="nl-NL" dirty="0">
                <a:solidFill>
                  <a:schemeClr val="tx1"/>
                </a:solidFill>
              </a:rPr>
              <a:t> data</a:t>
            </a:r>
          </a:p>
        </p:txBody>
      </p:sp>
      <p:sp>
        <p:nvSpPr>
          <p:cNvPr id="8" name="Rectangle 7"/>
          <p:cNvSpPr/>
          <p:nvPr/>
        </p:nvSpPr>
        <p:spPr>
          <a:xfrm>
            <a:off x="395536" y="2132856"/>
            <a:ext cx="2273960" cy="2304255"/>
          </a:xfrm>
          <a:prstGeom prst="rect">
            <a:avLst/>
          </a:prstGeom>
          <a:solidFill>
            <a:schemeClr val="accent6">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solidFill>
                  <a:schemeClr val="tx1"/>
                </a:solidFill>
              </a:rPr>
              <a:t>4. Product</a:t>
            </a:r>
          </a:p>
        </p:txBody>
      </p:sp>
      <p:sp>
        <p:nvSpPr>
          <p:cNvPr id="9" name="Rectangle 8"/>
          <p:cNvSpPr/>
          <p:nvPr/>
        </p:nvSpPr>
        <p:spPr>
          <a:xfrm>
            <a:off x="5076056" y="2348881"/>
            <a:ext cx="3384376" cy="3888431"/>
          </a:xfrm>
          <a:prstGeom prst="rect">
            <a:avLst/>
          </a:prstGeom>
          <a:solidFill>
            <a:schemeClr val="accent6">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NL" dirty="0">
                <a:solidFill>
                  <a:schemeClr val="tx1"/>
                </a:solidFill>
              </a:rPr>
              <a:t>2. </a:t>
            </a:r>
            <a:r>
              <a:rPr lang="nl-NL" dirty="0" err="1">
                <a:solidFill>
                  <a:schemeClr val="tx1"/>
                </a:solidFill>
              </a:rPr>
              <a:t>Gather</a:t>
            </a:r>
            <a:r>
              <a:rPr lang="nl-NL" dirty="0">
                <a:solidFill>
                  <a:schemeClr val="tx1"/>
                </a:solidFill>
              </a:rPr>
              <a:t> data</a:t>
            </a:r>
          </a:p>
        </p:txBody>
      </p:sp>
    </p:spTree>
    <p:extLst>
      <p:ext uri="{BB962C8B-B14F-4D97-AF65-F5344CB8AC3E}">
        <p14:creationId xmlns:p14="http://schemas.microsoft.com/office/powerpoint/2010/main" val="239859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p:nvPr/>
        </p:nvGraphicFramePr>
        <p:xfrm>
          <a:off x="263137" y="1464566"/>
          <a:ext cx="8203000" cy="5057328"/>
        </p:xfrm>
        <a:graphic>
          <a:graphicData uri="http://schemas.openxmlformats.org/drawingml/2006/chart">
            <c:chart xmlns:c="http://schemas.openxmlformats.org/drawingml/2006/chart" xmlns:r="http://schemas.openxmlformats.org/officeDocument/2006/relationships" r:id="rId3"/>
          </a:graphicData>
        </a:graphic>
      </p:graphicFrame>
      <p:sp>
        <p:nvSpPr>
          <p:cNvPr id="24579" name="AutoShape 21"/>
          <p:cNvSpPr>
            <a:spLocks/>
          </p:cNvSpPr>
          <p:nvPr/>
        </p:nvSpPr>
        <p:spPr bwMode="auto">
          <a:xfrm flipH="1">
            <a:off x="1219200" y="5210175"/>
            <a:ext cx="992188" cy="276225"/>
          </a:xfrm>
          <a:prstGeom prst="borderCallout2">
            <a:avLst>
              <a:gd name="adj1" fmla="val -13185"/>
              <a:gd name="adj2" fmla="val 48759"/>
              <a:gd name="adj3" fmla="val -78139"/>
              <a:gd name="adj4" fmla="val 49037"/>
              <a:gd name="adj5" fmla="val -128481"/>
              <a:gd name="adj6" fmla="val 30769"/>
            </a:avLst>
          </a:prstGeom>
          <a:solidFill>
            <a:srgbClr val="993300"/>
          </a:solidFill>
          <a:ln w="19050">
            <a:solidFill>
              <a:srgbClr val="993300"/>
            </a:solidFill>
            <a:miter lim="800000"/>
            <a:headEnd/>
            <a:tailEnd type="arrow" w="med" len="med"/>
          </a:ln>
        </p:spPr>
        <p:txBody>
          <a:bodyPr>
            <a:spAutoFit/>
          </a:bodyPr>
          <a:lstStyle/>
          <a:p>
            <a:pPr algn="ctr"/>
            <a:r>
              <a:rPr lang="en-US" sz="1200">
                <a:solidFill>
                  <a:srgbClr val="FFFFFF"/>
                </a:solidFill>
              </a:rPr>
              <a:t>Baseline</a:t>
            </a:r>
          </a:p>
        </p:txBody>
      </p:sp>
      <p:sp>
        <p:nvSpPr>
          <p:cNvPr id="24580" name="AutoShape 21"/>
          <p:cNvSpPr>
            <a:spLocks/>
          </p:cNvSpPr>
          <p:nvPr/>
        </p:nvSpPr>
        <p:spPr bwMode="auto">
          <a:xfrm flipH="1">
            <a:off x="3430588" y="4046538"/>
            <a:ext cx="842962" cy="277812"/>
          </a:xfrm>
          <a:prstGeom prst="borderCallout2">
            <a:avLst>
              <a:gd name="adj1" fmla="val 35292"/>
              <a:gd name="adj2" fmla="val -5718"/>
              <a:gd name="adj3" fmla="val 35292"/>
              <a:gd name="adj4" fmla="val -26431"/>
              <a:gd name="adj5" fmla="val -54764"/>
              <a:gd name="adj6" fmla="val -39648"/>
            </a:avLst>
          </a:prstGeom>
          <a:solidFill>
            <a:srgbClr val="FF6600"/>
          </a:solidFill>
          <a:ln w="19050">
            <a:solidFill>
              <a:srgbClr val="FF6600"/>
            </a:solidFill>
            <a:miter lim="800000"/>
            <a:headEnd/>
            <a:tailEnd type="arrow" w="med" len="med"/>
          </a:ln>
        </p:spPr>
        <p:txBody>
          <a:bodyPr>
            <a:spAutoFit/>
          </a:bodyPr>
          <a:lstStyle/>
          <a:p>
            <a:pPr algn="ctr"/>
            <a:r>
              <a:rPr lang="en-US" sz="1200">
                <a:solidFill>
                  <a:srgbClr val="000000"/>
                </a:solidFill>
              </a:rPr>
              <a:t>12/2007</a:t>
            </a:r>
          </a:p>
        </p:txBody>
      </p:sp>
      <p:sp>
        <p:nvSpPr>
          <p:cNvPr id="24581" name="AutoShape 21"/>
          <p:cNvSpPr>
            <a:spLocks/>
          </p:cNvSpPr>
          <p:nvPr/>
        </p:nvSpPr>
        <p:spPr bwMode="auto">
          <a:xfrm flipH="1">
            <a:off x="5638800" y="3581400"/>
            <a:ext cx="874713" cy="276225"/>
          </a:xfrm>
          <a:prstGeom prst="borderCallout2">
            <a:avLst>
              <a:gd name="adj1" fmla="val 35292"/>
              <a:gd name="adj2" fmla="val -5102"/>
              <a:gd name="adj3" fmla="val 35292"/>
              <a:gd name="adj4" fmla="val -5102"/>
              <a:gd name="adj5" fmla="val -121681"/>
              <a:gd name="adj6" fmla="val -20500"/>
            </a:avLst>
          </a:prstGeom>
          <a:solidFill>
            <a:srgbClr val="008000"/>
          </a:solidFill>
          <a:ln w="19050">
            <a:solidFill>
              <a:srgbClr val="008000"/>
            </a:solidFill>
            <a:miter lim="800000"/>
            <a:headEnd/>
            <a:tailEnd type="arrow" w="med" len="med"/>
          </a:ln>
        </p:spPr>
        <p:txBody>
          <a:bodyPr>
            <a:spAutoFit/>
          </a:bodyPr>
          <a:lstStyle/>
          <a:p>
            <a:pPr algn="ctr"/>
            <a:r>
              <a:rPr lang="en-US" sz="1200">
                <a:solidFill>
                  <a:srgbClr val="FFFFFF"/>
                </a:solidFill>
              </a:rPr>
              <a:t>8/2008</a:t>
            </a:r>
          </a:p>
        </p:txBody>
      </p:sp>
      <p:sp>
        <p:nvSpPr>
          <p:cNvPr id="24582" name="AutoShape 21"/>
          <p:cNvSpPr>
            <a:spLocks/>
          </p:cNvSpPr>
          <p:nvPr/>
        </p:nvSpPr>
        <p:spPr bwMode="auto">
          <a:xfrm flipH="1">
            <a:off x="4027488" y="3040063"/>
            <a:ext cx="838200" cy="277812"/>
          </a:xfrm>
          <a:prstGeom prst="borderCallout2">
            <a:avLst>
              <a:gd name="adj1" fmla="val 37111"/>
              <a:gd name="adj2" fmla="val -5324"/>
              <a:gd name="adj3" fmla="val 37111"/>
              <a:gd name="adj4" fmla="val -5324"/>
              <a:gd name="adj5" fmla="val -218250"/>
              <a:gd name="adj6" fmla="val -41792"/>
            </a:avLst>
          </a:prstGeom>
          <a:solidFill>
            <a:srgbClr val="993300"/>
          </a:solidFill>
          <a:ln w="19050">
            <a:solidFill>
              <a:srgbClr val="993300"/>
            </a:solidFill>
            <a:miter lim="800000"/>
            <a:headEnd/>
            <a:tailEnd type="arrow" w="med" len="med"/>
          </a:ln>
        </p:spPr>
        <p:txBody>
          <a:bodyPr>
            <a:spAutoFit/>
          </a:bodyPr>
          <a:lstStyle/>
          <a:p>
            <a:pPr algn="ctr"/>
            <a:r>
              <a:rPr lang="en-US" sz="1200">
                <a:solidFill>
                  <a:srgbClr val="FFFFFF"/>
                </a:solidFill>
              </a:rPr>
              <a:t>5/2009</a:t>
            </a:r>
          </a:p>
        </p:txBody>
      </p:sp>
      <p:sp>
        <p:nvSpPr>
          <p:cNvPr id="54279" name="AutoShape 21"/>
          <p:cNvSpPr>
            <a:spLocks/>
          </p:cNvSpPr>
          <p:nvPr/>
        </p:nvSpPr>
        <p:spPr bwMode="auto">
          <a:xfrm flipH="1">
            <a:off x="3071813" y="2735263"/>
            <a:ext cx="836612" cy="277812"/>
          </a:xfrm>
          <a:prstGeom prst="borderCallout2">
            <a:avLst>
              <a:gd name="adj1" fmla="val 37111"/>
              <a:gd name="adj2" fmla="val -5324"/>
              <a:gd name="adj3" fmla="val 37111"/>
              <a:gd name="adj4" fmla="val -13194"/>
              <a:gd name="adj5" fmla="val -262008"/>
              <a:gd name="adj6" fmla="val -74298"/>
            </a:avLst>
          </a:prstGeom>
          <a:solidFill>
            <a:schemeClr val="accent4">
              <a:lumMod val="50000"/>
            </a:schemeClr>
          </a:solidFill>
          <a:ln w="19050">
            <a:solidFill>
              <a:schemeClr val="accent4">
                <a:lumMod val="50000"/>
              </a:schemeClr>
            </a:solidFill>
            <a:miter lim="800000"/>
            <a:headEnd/>
            <a:tailEnd type="arrow" w="med" len="med"/>
          </a:ln>
        </p:spPr>
        <p:txBody>
          <a:bodyPr>
            <a:spAutoFit/>
          </a:bodyPr>
          <a:lstStyle/>
          <a:p>
            <a:pPr algn="ctr">
              <a:defRPr/>
            </a:pPr>
            <a:r>
              <a:rPr lang="en-US" sz="1200" dirty="0">
                <a:solidFill>
                  <a:srgbClr val="FFFFFF"/>
                </a:solidFill>
              </a:rPr>
              <a:t>10/2009</a:t>
            </a:r>
          </a:p>
        </p:txBody>
      </p:sp>
      <p:sp>
        <p:nvSpPr>
          <p:cNvPr id="24584" name="AutoShape 21"/>
          <p:cNvSpPr>
            <a:spLocks/>
          </p:cNvSpPr>
          <p:nvPr/>
        </p:nvSpPr>
        <p:spPr bwMode="auto">
          <a:xfrm flipH="1">
            <a:off x="6964363" y="1912938"/>
            <a:ext cx="758825" cy="276225"/>
          </a:xfrm>
          <a:prstGeom prst="borderCallout2">
            <a:avLst>
              <a:gd name="adj1" fmla="val 35292"/>
              <a:gd name="adj2" fmla="val 105880"/>
              <a:gd name="adj3" fmla="val 35292"/>
              <a:gd name="adj4" fmla="val 121810"/>
              <a:gd name="adj5" fmla="val 141273"/>
              <a:gd name="adj6" fmla="val 153769"/>
            </a:avLst>
          </a:prstGeom>
          <a:solidFill>
            <a:srgbClr val="0000FF"/>
          </a:solidFill>
          <a:ln w="19050">
            <a:solidFill>
              <a:srgbClr val="0000FF"/>
            </a:solidFill>
            <a:miter lim="800000"/>
            <a:headEnd/>
            <a:tailEnd type="arrow" w="med" len="med"/>
          </a:ln>
        </p:spPr>
        <p:txBody>
          <a:bodyPr>
            <a:spAutoFit/>
          </a:bodyPr>
          <a:lstStyle/>
          <a:p>
            <a:pPr algn="ctr"/>
            <a:r>
              <a:rPr lang="en-US" sz="1200">
                <a:solidFill>
                  <a:srgbClr val="FFFFFF"/>
                </a:solidFill>
              </a:rPr>
              <a:t>11/2010</a:t>
            </a:r>
          </a:p>
        </p:txBody>
      </p:sp>
      <p:sp>
        <p:nvSpPr>
          <p:cNvPr id="24585" name="AutoShape 21"/>
          <p:cNvSpPr>
            <a:spLocks/>
          </p:cNvSpPr>
          <p:nvPr/>
        </p:nvSpPr>
        <p:spPr bwMode="auto">
          <a:xfrm flipH="1">
            <a:off x="4776788" y="3363913"/>
            <a:ext cx="771525" cy="276225"/>
          </a:xfrm>
          <a:prstGeom prst="borderCallout2">
            <a:avLst>
              <a:gd name="adj1" fmla="val 35292"/>
              <a:gd name="adj2" fmla="val -5324"/>
              <a:gd name="adj3" fmla="val 35292"/>
              <a:gd name="adj4" fmla="val -5324"/>
              <a:gd name="adj5" fmla="val -215375"/>
              <a:gd name="adj6" fmla="val -32417"/>
            </a:avLst>
          </a:prstGeom>
          <a:solidFill>
            <a:srgbClr val="CC99FF"/>
          </a:solidFill>
          <a:ln w="19050">
            <a:solidFill>
              <a:srgbClr val="CC99FF"/>
            </a:solidFill>
            <a:miter lim="800000"/>
            <a:headEnd/>
            <a:tailEnd type="arrow" w="med" len="med"/>
          </a:ln>
        </p:spPr>
        <p:txBody>
          <a:bodyPr>
            <a:spAutoFit/>
          </a:bodyPr>
          <a:lstStyle/>
          <a:p>
            <a:pPr algn="ctr"/>
            <a:r>
              <a:rPr lang="en-US" sz="1200">
                <a:solidFill>
                  <a:srgbClr val="FFFFFF"/>
                </a:solidFill>
              </a:rPr>
              <a:t>12/2008</a:t>
            </a:r>
          </a:p>
        </p:txBody>
      </p:sp>
      <p:sp>
        <p:nvSpPr>
          <p:cNvPr id="24587" name="AutoShape 21"/>
          <p:cNvSpPr>
            <a:spLocks/>
          </p:cNvSpPr>
          <p:nvPr/>
        </p:nvSpPr>
        <p:spPr bwMode="auto">
          <a:xfrm flipH="1">
            <a:off x="6564313" y="3892550"/>
            <a:ext cx="892175" cy="277813"/>
          </a:xfrm>
          <a:prstGeom prst="borderCallout2">
            <a:avLst>
              <a:gd name="adj1" fmla="val 35292"/>
              <a:gd name="adj2" fmla="val -5102"/>
              <a:gd name="adj3" fmla="val 35292"/>
              <a:gd name="adj4" fmla="val -5102"/>
              <a:gd name="adj5" fmla="val -44644"/>
              <a:gd name="adj6" fmla="val -14667"/>
            </a:avLst>
          </a:prstGeom>
          <a:solidFill>
            <a:srgbClr val="00D002"/>
          </a:solidFill>
          <a:ln w="19050">
            <a:solidFill>
              <a:srgbClr val="00D002"/>
            </a:solidFill>
            <a:miter lim="800000"/>
            <a:headEnd/>
            <a:tailEnd type="arrow" w="med" len="med"/>
          </a:ln>
        </p:spPr>
        <p:txBody>
          <a:bodyPr>
            <a:spAutoFit/>
          </a:bodyPr>
          <a:lstStyle/>
          <a:p>
            <a:pPr algn="ctr"/>
            <a:r>
              <a:rPr lang="en-US" sz="1200">
                <a:solidFill>
                  <a:srgbClr val="FFFFFF"/>
                </a:solidFill>
              </a:rPr>
              <a:t>5/2008</a:t>
            </a:r>
          </a:p>
        </p:txBody>
      </p:sp>
      <p:grpSp>
        <p:nvGrpSpPr>
          <p:cNvPr id="2" name="Group 17"/>
          <p:cNvGrpSpPr/>
          <p:nvPr/>
        </p:nvGrpSpPr>
        <p:grpSpPr>
          <a:xfrm>
            <a:off x="6786750" y="1066800"/>
            <a:ext cx="2286000" cy="704805"/>
            <a:chOff x="304800" y="1676400"/>
            <a:chExt cx="1981200" cy="838200"/>
          </a:xfrm>
          <a:effectLst>
            <a:outerShdw blurRad="63500" sx="102000" sy="102000" algn="ctr" rotWithShape="0">
              <a:prstClr val="black">
                <a:alpha val="40000"/>
              </a:prstClr>
            </a:outerShdw>
          </a:effectLst>
        </p:grpSpPr>
        <p:pic>
          <p:nvPicPr>
            <p:cNvPr id="20" name="Rectangle 4"/>
            <p:cNvPicPr>
              <a:picLocks noChangeArrowheads="1"/>
            </p:cNvPicPr>
            <p:nvPr/>
          </p:nvPicPr>
          <p:blipFill>
            <a:blip r:embed="rId4" cstate="print"/>
            <a:srcRect/>
            <a:stretch>
              <a:fillRect/>
            </a:stretch>
          </p:blipFill>
          <p:spPr bwMode="auto">
            <a:xfrm>
              <a:off x="304800" y="1676400"/>
              <a:ext cx="1981200" cy="838200"/>
            </a:xfrm>
            <a:prstGeom prst="roundRect">
              <a:avLst/>
            </a:prstGeom>
            <a:noFill/>
          </p:spPr>
        </p:pic>
        <p:sp>
          <p:nvSpPr>
            <p:cNvPr id="21" name="Rectangle 20"/>
            <p:cNvSpPr/>
            <p:nvPr/>
          </p:nvSpPr>
          <p:spPr>
            <a:xfrm>
              <a:off x="361950" y="1804850"/>
              <a:ext cx="1809750" cy="625908"/>
            </a:xfrm>
            <a:prstGeom prst="rect">
              <a:avLst/>
            </a:prstGeom>
          </p:spPr>
          <p:txBody>
            <a:bodyPr lIns="0" tIns="0" rIns="0" bIns="0">
              <a:spAutoFit/>
            </a:bodyPr>
            <a:lstStyle/>
            <a:p>
              <a:pPr algn="ctr">
                <a:lnSpc>
                  <a:spcPct val="95000"/>
                </a:lnSpc>
                <a:defRPr/>
              </a:pPr>
              <a:r>
                <a:rPr lang="en-US" b="1" dirty="0">
                  <a:solidFill>
                    <a:schemeClr val="bg1"/>
                  </a:solidFill>
                </a:rPr>
                <a:t>Now Playing in the Winners Cloud</a:t>
              </a:r>
            </a:p>
          </p:txBody>
        </p:sp>
      </p:grpSp>
      <p:sp>
        <p:nvSpPr>
          <p:cNvPr id="24589" name="AutoShape 21"/>
          <p:cNvSpPr>
            <a:spLocks/>
          </p:cNvSpPr>
          <p:nvPr/>
        </p:nvSpPr>
        <p:spPr bwMode="auto">
          <a:xfrm flipH="1">
            <a:off x="7491413" y="2327275"/>
            <a:ext cx="838200" cy="277813"/>
          </a:xfrm>
          <a:prstGeom prst="borderCallout2">
            <a:avLst>
              <a:gd name="adj1" fmla="val 53634"/>
              <a:gd name="adj2" fmla="val 100139"/>
              <a:gd name="adj3" fmla="val 57764"/>
              <a:gd name="adj4" fmla="val 116773"/>
              <a:gd name="adj5" fmla="val 107106"/>
              <a:gd name="adj6" fmla="val 130296"/>
            </a:avLst>
          </a:prstGeom>
          <a:solidFill>
            <a:srgbClr val="67DDEB"/>
          </a:solidFill>
          <a:ln w="19050">
            <a:solidFill>
              <a:srgbClr val="67DDEB"/>
            </a:solidFill>
            <a:miter lim="800000"/>
            <a:headEnd/>
            <a:tailEnd type="arrow" w="med" len="med"/>
          </a:ln>
        </p:spPr>
        <p:txBody>
          <a:bodyPr>
            <a:spAutoFit/>
          </a:bodyPr>
          <a:lstStyle/>
          <a:p>
            <a:pPr algn="ctr"/>
            <a:r>
              <a:rPr lang="en-US" sz="1200">
                <a:solidFill>
                  <a:srgbClr val="FFFFFF"/>
                </a:solidFill>
              </a:rPr>
              <a:t>4/2010</a:t>
            </a:r>
          </a:p>
        </p:txBody>
      </p:sp>
      <p:sp>
        <p:nvSpPr>
          <p:cNvPr id="24590" name="TextBox 17"/>
          <p:cNvSpPr txBox="1">
            <a:spLocks noChangeArrowheads="1"/>
          </p:cNvSpPr>
          <p:nvPr/>
        </p:nvSpPr>
        <p:spPr bwMode="auto">
          <a:xfrm>
            <a:off x="9782175" y="2586038"/>
            <a:ext cx="184150" cy="369887"/>
          </a:xfrm>
          <a:prstGeom prst="rect">
            <a:avLst/>
          </a:prstGeom>
          <a:noFill/>
          <a:ln w="9525">
            <a:noFill/>
            <a:miter lim="800000"/>
            <a:headEnd/>
            <a:tailEnd/>
          </a:ln>
        </p:spPr>
        <p:txBody>
          <a:bodyPr wrap="none">
            <a:spAutoFit/>
          </a:bodyPr>
          <a:lstStyle/>
          <a:p>
            <a:endParaRPr lang="en-US"/>
          </a:p>
        </p:txBody>
      </p:sp>
      <p:sp>
        <p:nvSpPr>
          <p:cNvPr id="24591" name="TextBox 17"/>
          <p:cNvSpPr txBox="1">
            <a:spLocks noChangeArrowheads="1"/>
          </p:cNvSpPr>
          <p:nvPr/>
        </p:nvSpPr>
        <p:spPr bwMode="auto">
          <a:xfrm rot="-5400000">
            <a:off x="-443706" y="3456781"/>
            <a:ext cx="1524000" cy="369888"/>
          </a:xfrm>
          <a:prstGeom prst="rect">
            <a:avLst/>
          </a:prstGeom>
          <a:noFill/>
          <a:ln w="9525">
            <a:noFill/>
            <a:miter lim="800000"/>
            <a:headEnd/>
            <a:tailEnd/>
          </a:ln>
        </p:spPr>
        <p:txBody>
          <a:bodyPr>
            <a:spAutoFit/>
          </a:bodyPr>
          <a:lstStyle/>
          <a:p>
            <a:r>
              <a:rPr lang="en-US" b="1"/>
              <a:t>Precision</a:t>
            </a:r>
          </a:p>
        </p:txBody>
      </p:sp>
      <p:sp>
        <p:nvSpPr>
          <p:cNvPr id="3" name="Title 2"/>
          <p:cNvSpPr>
            <a:spLocks noGrp="1"/>
          </p:cNvSpPr>
          <p:nvPr>
            <p:ph type="title"/>
          </p:nvPr>
        </p:nvSpPr>
        <p:spPr/>
        <p:txBody>
          <a:bodyPr>
            <a:noAutofit/>
          </a:bodyPr>
          <a:lstStyle/>
          <a:p>
            <a:r>
              <a:rPr lang="en-US" sz="2400" dirty="0" err="1"/>
              <a:t>DeepQA</a:t>
            </a:r>
            <a:r>
              <a:rPr lang="en-US" sz="2400" dirty="0"/>
              <a:t>: Incremental Progress in Precision and Confidence 6/2007-11/2010 </a:t>
            </a:r>
            <a:br>
              <a:rPr lang="en-US" sz="2400" dirty="0"/>
            </a:br>
            <a:endParaRPr lang="en-US" sz="2400" dirty="0"/>
          </a:p>
        </p:txBody>
      </p:sp>
      <p:sp>
        <p:nvSpPr>
          <p:cNvPr id="4" name="Content Placeholder 3"/>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771D8FAC-ED4C-1341-A5B4-9A0F205266A0}"/>
              </a:ext>
            </a:extLst>
          </p:cNvPr>
          <p:cNvSpPr>
            <a:spLocks noGrp="1"/>
          </p:cNvSpPr>
          <p:nvPr>
            <p:ph type="sldNum" sz="quarter" idx="12"/>
          </p:nvPr>
        </p:nvSpPr>
        <p:spPr/>
        <p:txBody>
          <a:bodyPr/>
          <a:lstStyle/>
          <a:p>
            <a:fld id="{A02EBBDA-6239-48A4-BF42-145536EAE284}" type="slidenum">
              <a:rPr lang="en-US" smtClean="0"/>
              <a:t>18</a:t>
            </a:fld>
            <a:endParaRPr lang="en-US"/>
          </a:p>
        </p:txBody>
      </p:sp>
    </p:spTree>
    <p:extLst>
      <p:ext uri="{BB962C8B-B14F-4D97-AF65-F5344CB8AC3E}">
        <p14:creationId xmlns:p14="http://schemas.microsoft.com/office/powerpoint/2010/main" val="8968792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194643"/>
            <a:ext cx="8026400" cy="1325563"/>
          </a:xfrm>
        </p:spPr>
        <p:txBody>
          <a:bodyPr>
            <a:noAutofit/>
          </a:bodyPr>
          <a:lstStyle/>
          <a:p>
            <a:r>
              <a:rPr lang="en-US" sz="2800" dirty="0"/>
              <a:t>Cleaning big data: most time-consuming, least enjoyable data science task</a:t>
            </a:r>
          </a:p>
        </p:txBody>
      </p:sp>
      <p:sp>
        <p:nvSpPr>
          <p:cNvPr id="3" name="Content Placeholder 2"/>
          <p:cNvSpPr>
            <a:spLocks noGrp="1"/>
          </p:cNvSpPr>
          <p:nvPr>
            <p:ph idx="1"/>
          </p:nvPr>
        </p:nvSpPr>
        <p:spPr/>
        <p:txBody>
          <a:bodyPr/>
          <a:lstStyle/>
          <a:p>
            <a:r>
              <a:rPr lang="en-US" dirty="0"/>
              <a:t>Data preparation accounts for about 80% of the work of data scientists</a:t>
            </a:r>
          </a:p>
          <a:p>
            <a:endParaRPr lang="en-US" dirty="0"/>
          </a:p>
        </p:txBody>
      </p:sp>
      <p:sp>
        <p:nvSpPr>
          <p:cNvPr id="4" name="Slide Number Placeholder 3">
            <a:extLst>
              <a:ext uri="{FF2B5EF4-FFF2-40B4-BE49-F238E27FC236}">
                <a16:creationId xmlns:a16="http://schemas.microsoft.com/office/drawing/2014/main" id="{67A178CA-8EB4-7B4D-8296-8AF07B661890}"/>
              </a:ext>
            </a:extLst>
          </p:cNvPr>
          <p:cNvSpPr>
            <a:spLocks noGrp="1"/>
          </p:cNvSpPr>
          <p:nvPr>
            <p:ph type="sldNum" sz="quarter" idx="12"/>
          </p:nvPr>
        </p:nvSpPr>
        <p:spPr/>
        <p:txBody>
          <a:bodyPr/>
          <a:lstStyle/>
          <a:p>
            <a:fld id="{A02EBBDA-6239-48A4-BF42-145536EAE284}" type="slidenum">
              <a:rPr lang="en-US" smtClean="0"/>
              <a:t>19</a:t>
            </a:fld>
            <a:endParaRPr lang="en-US"/>
          </a:p>
        </p:txBody>
      </p:sp>
      <p:pic>
        <p:nvPicPr>
          <p:cNvPr id="5" name="Picture 4"/>
          <p:cNvPicPr>
            <a:picLocks noChangeAspect="1"/>
          </p:cNvPicPr>
          <p:nvPr/>
        </p:nvPicPr>
        <p:blipFill>
          <a:blip r:embed="rId2"/>
          <a:stretch>
            <a:fillRect/>
          </a:stretch>
        </p:blipFill>
        <p:spPr>
          <a:xfrm>
            <a:off x="0" y="1991966"/>
            <a:ext cx="9144000" cy="3895725"/>
          </a:xfrm>
          <a:prstGeom prst="rect">
            <a:avLst/>
          </a:prstGeom>
        </p:spPr>
      </p:pic>
      <p:sp>
        <p:nvSpPr>
          <p:cNvPr id="6" name="TextBox 5"/>
          <p:cNvSpPr txBox="1"/>
          <p:nvPr/>
        </p:nvSpPr>
        <p:spPr>
          <a:xfrm>
            <a:off x="541590" y="6240550"/>
            <a:ext cx="3352200" cy="369332"/>
          </a:xfrm>
          <a:prstGeom prst="rect">
            <a:avLst/>
          </a:prstGeom>
          <a:noFill/>
        </p:spPr>
        <p:txBody>
          <a:bodyPr wrap="none" rtlCol="0">
            <a:spAutoFit/>
          </a:bodyPr>
          <a:lstStyle/>
          <a:p>
            <a:r>
              <a:rPr lang="en-US" dirty="0"/>
              <a:t>source: https://</a:t>
            </a:r>
            <a:r>
              <a:rPr lang="en-US" dirty="0" err="1"/>
              <a:t>www.forbes.com</a:t>
            </a:r>
            <a:r>
              <a:rPr lang="en-US" dirty="0"/>
              <a:t>/</a:t>
            </a:r>
          </a:p>
        </p:txBody>
      </p:sp>
    </p:spTree>
    <p:extLst>
      <p:ext uri="{BB962C8B-B14F-4D97-AF65-F5344CB8AC3E}">
        <p14:creationId xmlns:p14="http://schemas.microsoft.com/office/powerpoint/2010/main" val="1946571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416A3F-E43F-43DE-85AD-749442110C43}"/>
              </a:ext>
            </a:extLst>
          </p:cNvPr>
          <p:cNvSpPr>
            <a:spLocks noGrp="1"/>
          </p:cNvSpPr>
          <p:nvPr>
            <p:ph idx="1"/>
          </p:nvPr>
        </p:nvSpPr>
        <p:spPr>
          <a:xfrm>
            <a:off x="628650" y="2654300"/>
            <a:ext cx="7886700" cy="3422650"/>
          </a:xfrm>
        </p:spPr>
        <p:txBody>
          <a:bodyPr>
            <a:normAutofit/>
          </a:bodyPr>
          <a:lstStyle/>
          <a:p>
            <a:pPr marL="0" indent="0" algn="ctr">
              <a:buNone/>
            </a:pPr>
            <a:r>
              <a:rPr lang="en-US" altLang="zh-CN" sz="4000" b="1" dirty="0">
                <a:solidFill>
                  <a:schemeClr val="bg1"/>
                </a:solidFill>
              </a:rPr>
              <a:t>Introduction to </a:t>
            </a:r>
          </a:p>
          <a:p>
            <a:pPr marL="0" indent="0" algn="ctr">
              <a:buNone/>
            </a:pPr>
            <a:r>
              <a:rPr lang="en-US" altLang="zh-CN" sz="6000" b="1" dirty="0">
                <a:solidFill>
                  <a:schemeClr val="bg1"/>
                </a:solidFill>
              </a:rPr>
              <a:t>Data Science</a:t>
            </a:r>
          </a:p>
          <a:p>
            <a:pPr marL="0" indent="0" algn="ctr">
              <a:buNone/>
            </a:pPr>
            <a:r>
              <a:rPr lang="en-US" altLang="zh-CN" sz="3600" b="1" dirty="0">
                <a:solidFill>
                  <a:schemeClr val="bg1"/>
                </a:solidFill>
              </a:rPr>
              <a:t>(IT4142E)</a:t>
            </a:r>
            <a:endParaRPr lang="zh-CN" altLang="en-US" sz="3600" b="1" dirty="0">
              <a:solidFill>
                <a:schemeClr val="bg1"/>
              </a:solidFill>
            </a:endParaRPr>
          </a:p>
        </p:txBody>
      </p:sp>
    </p:spTree>
    <p:extLst>
      <p:ext uri="{BB962C8B-B14F-4D97-AF65-F5344CB8AC3E}">
        <p14:creationId xmlns:p14="http://schemas.microsoft.com/office/powerpoint/2010/main" val="2517140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194643"/>
            <a:ext cx="8026400" cy="1325563"/>
          </a:xfrm>
        </p:spPr>
        <p:txBody>
          <a:bodyPr>
            <a:noAutofit/>
          </a:bodyPr>
          <a:lstStyle/>
          <a:p>
            <a:r>
              <a:rPr lang="en-US" sz="2800" dirty="0"/>
              <a:t>Cleaning big data: most time-consuming, least enjoyable data science task</a:t>
            </a:r>
          </a:p>
        </p:txBody>
      </p:sp>
      <p:sp>
        <p:nvSpPr>
          <p:cNvPr id="3" name="Content Placeholder 2"/>
          <p:cNvSpPr>
            <a:spLocks noGrp="1"/>
          </p:cNvSpPr>
          <p:nvPr>
            <p:ph idx="1"/>
          </p:nvPr>
        </p:nvSpPr>
        <p:spPr/>
        <p:txBody>
          <a:bodyPr/>
          <a:lstStyle/>
          <a:p>
            <a:r>
              <a:rPr lang="en-US" dirty="0"/>
              <a:t>57% of data scientists regard cleaning and organizing data as the least enjoyable part of their work and 19% say this about collecting data sets.</a:t>
            </a:r>
          </a:p>
        </p:txBody>
      </p:sp>
      <p:sp>
        <p:nvSpPr>
          <p:cNvPr id="4" name="Slide Number Placeholder 3">
            <a:extLst>
              <a:ext uri="{FF2B5EF4-FFF2-40B4-BE49-F238E27FC236}">
                <a16:creationId xmlns:a16="http://schemas.microsoft.com/office/drawing/2014/main" id="{1A1EE461-AD0E-A945-9145-B3631EB1E6BA}"/>
              </a:ext>
            </a:extLst>
          </p:cNvPr>
          <p:cNvSpPr>
            <a:spLocks noGrp="1"/>
          </p:cNvSpPr>
          <p:nvPr>
            <p:ph type="sldNum" sz="quarter" idx="12"/>
          </p:nvPr>
        </p:nvSpPr>
        <p:spPr/>
        <p:txBody>
          <a:bodyPr/>
          <a:lstStyle/>
          <a:p>
            <a:fld id="{A02EBBDA-6239-48A4-BF42-145536EAE284}" type="slidenum">
              <a:rPr lang="en-US" smtClean="0"/>
              <a:t>20</a:t>
            </a:fld>
            <a:endParaRPr lang="en-US"/>
          </a:p>
        </p:txBody>
      </p:sp>
      <p:pic>
        <p:nvPicPr>
          <p:cNvPr id="5" name="Picture 4"/>
          <p:cNvPicPr>
            <a:picLocks noChangeAspect="1"/>
          </p:cNvPicPr>
          <p:nvPr/>
        </p:nvPicPr>
        <p:blipFill>
          <a:blip r:embed="rId2"/>
          <a:stretch>
            <a:fillRect/>
          </a:stretch>
        </p:blipFill>
        <p:spPr>
          <a:xfrm>
            <a:off x="0" y="2515062"/>
            <a:ext cx="9144000" cy="3895725"/>
          </a:xfrm>
          <a:prstGeom prst="rect">
            <a:avLst/>
          </a:prstGeom>
        </p:spPr>
      </p:pic>
    </p:spTree>
    <p:extLst>
      <p:ext uri="{BB962C8B-B14F-4D97-AF65-F5344CB8AC3E}">
        <p14:creationId xmlns:p14="http://schemas.microsoft.com/office/powerpoint/2010/main" val="2209571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46AE4B-BDFA-FA42-8CD4-30CFB8F0C441}"/>
              </a:ext>
            </a:extLst>
          </p:cNvPr>
          <p:cNvSpPr>
            <a:spLocks noGrp="1"/>
          </p:cNvSpPr>
          <p:nvPr>
            <p:ph type="title"/>
          </p:nvPr>
        </p:nvSpPr>
        <p:spPr/>
        <p:txBody>
          <a:bodyPr/>
          <a:lstStyle/>
          <a:p>
            <a:r>
              <a:rPr lang="vi-VN"/>
              <a:t>References</a:t>
            </a:r>
          </a:p>
        </p:txBody>
      </p:sp>
      <p:graphicFrame>
        <p:nvGraphicFramePr>
          <p:cNvPr id="5" name="Content Placeholder 4">
            <a:extLst>
              <a:ext uri="{FF2B5EF4-FFF2-40B4-BE49-F238E27FC236}">
                <a16:creationId xmlns:a16="http://schemas.microsoft.com/office/drawing/2014/main" id="{8237F8D1-78D2-3746-98BA-A2EDB81072C4}"/>
              </a:ext>
            </a:extLst>
          </p:cNvPr>
          <p:cNvGraphicFramePr>
            <a:graphicFrameLocks noGrp="1"/>
          </p:cNvGraphicFramePr>
          <p:nvPr>
            <p:ph idx="1"/>
          </p:nvPr>
        </p:nvGraphicFramePr>
        <p:xfrm>
          <a:off x="628650" y="1214438"/>
          <a:ext cx="7886700" cy="5318760"/>
        </p:xfrm>
        <a:graphic>
          <a:graphicData uri="http://schemas.openxmlformats.org/drawingml/2006/table">
            <a:tbl>
              <a:tblPr bandRow="1">
                <a:tableStyleId>{5C22544A-7EE6-4342-B048-85BDC9FD1C3A}</a:tableStyleId>
              </a:tblPr>
              <a:tblGrid>
                <a:gridCol w="7886700">
                  <a:extLst>
                    <a:ext uri="{9D8B030D-6E8A-4147-A177-3AD203B41FA5}">
                      <a16:colId xmlns:a16="http://schemas.microsoft.com/office/drawing/2014/main" val="149379896"/>
                    </a:ext>
                  </a:extLst>
                </a:gridCol>
              </a:tblGrid>
              <a:tr h="4902200">
                <a:tc>
                  <a:txBody>
                    <a:bodyPr/>
                    <a:lstStyle/>
                    <a:p>
                      <a:pPr marL="0" marR="0" algn="just">
                        <a:spcBef>
                          <a:spcPts val="300"/>
                        </a:spcBef>
                        <a:spcAft>
                          <a:spcPts val="300"/>
                        </a:spcAft>
                      </a:pPr>
                      <a:r>
                        <a:rPr lang="en-US" sz="1100">
                          <a:effectLst/>
                        </a:rPr>
                        <a:t>[1] Tiwari, Shashank. Professional NoSQL. John Wiley &amp; Sons, 2011.</a:t>
                      </a:r>
                    </a:p>
                    <a:p>
                      <a:pPr marL="0" marR="0" algn="just">
                        <a:spcBef>
                          <a:spcPts val="300"/>
                        </a:spcBef>
                        <a:spcAft>
                          <a:spcPts val="300"/>
                        </a:spcAft>
                      </a:pPr>
                      <a:r>
                        <a:rPr lang="en-US" sz="1100">
                          <a:solidFill>
                            <a:srgbClr val="FF0000"/>
                          </a:solidFill>
                          <a:effectLst/>
                        </a:rPr>
                        <a:t>[2] Lam, Chuck. Hadoop in action. Manning Publications Co., 2010.</a:t>
                      </a:r>
                    </a:p>
                    <a:p>
                      <a:pPr marL="0" marR="0" algn="just">
                        <a:spcBef>
                          <a:spcPts val="300"/>
                        </a:spcBef>
                        <a:spcAft>
                          <a:spcPts val="300"/>
                        </a:spcAft>
                      </a:pPr>
                      <a:r>
                        <a:rPr lang="en-US" sz="1100">
                          <a:effectLst/>
                        </a:rPr>
                        <a:t>[3] Miner, Donald, and Adam Shook. MapReduce design patterns: building effective algorithms and analytics for Hadoop and other systems. " O'Reilly Media, Inc.", 2012.</a:t>
                      </a:r>
                    </a:p>
                    <a:p>
                      <a:pPr marL="0" marR="0" algn="just">
                        <a:spcBef>
                          <a:spcPts val="300"/>
                        </a:spcBef>
                        <a:spcAft>
                          <a:spcPts val="300"/>
                        </a:spcAft>
                      </a:pPr>
                      <a:r>
                        <a:rPr lang="en-US" sz="1100">
                          <a:solidFill>
                            <a:srgbClr val="FF0000"/>
                          </a:solidFill>
                          <a:effectLst/>
                        </a:rPr>
                        <a:t>[4] Karau, Holden. Fast Data Processing with Spark. Packt Publishing Ltd, 2013.</a:t>
                      </a:r>
                    </a:p>
                    <a:p>
                      <a:pPr marL="0" marR="0" algn="just">
                        <a:spcBef>
                          <a:spcPts val="300"/>
                        </a:spcBef>
                        <a:spcAft>
                          <a:spcPts val="300"/>
                        </a:spcAft>
                      </a:pPr>
                      <a:r>
                        <a:rPr lang="en-US" sz="1100">
                          <a:effectLst/>
                        </a:rPr>
                        <a:t>[5] Penchikala, Srini. Big data processing with apache spark. Lulu. com, 2018.</a:t>
                      </a:r>
                    </a:p>
                    <a:p>
                      <a:pPr marL="0" marR="0" algn="just">
                        <a:spcBef>
                          <a:spcPts val="300"/>
                        </a:spcBef>
                        <a:spcAft>
                          <a:spcPts val="300"/>
                        </a:spcAft>
                      </a:pPr>
                      <a:r>
                        <a:rPr lang="en-US" sz="1100">
                          <a:effectLst/>
                        </a:rPr>
                        <a:t>[6] White, Tom. Hadoop: The definitive guide. " O'Reilly Media, Inc.", 2012.</a:t>
                      </a:r>
                    </a:p>
                    <a:p>
                      <a:pPr marL="0" marR="0" algn="just">
                        <a:spcBef>
                          <a:spcPts val="300"/>
                        </a:spcBef>
                        <a:spcAft>
                          <a:spcPts val="300"/>
                        </a:spcAft>
                      </a:pPr>
                      <a:r>
                        <a:rPr lang="en-US" sz="1100">
                          <a:effectLst/>
                        </a:rPr>
                        <a:t>[7] Gandomi, Amir, and Murtaza Haider. "Beyond the hype: Big data concepts, methods, and analytics." International Journal of Information Management 35.2 (2015): 137-144.</a:t>
                      </a:r>
                    </a:p>
                    <a:p>
                      <a:pPr marL="0" marR="0" algn="just">
                        <a:spcBef>
                          <a:spcPts val="300"/>
                        </a:spcBef>
                        <a:spcAft>
                          <a:spcPts val="300"/>
                        </a:spcAft>
                      </a:pPr>
                      <a:r>
                        <a:rPr lang="en-US" sz="1100">
                          <a:effectLst/>
                        </a:rPr>
                        <a:t>[8] Cattell, Rick. "Scalable SQL and NoSQL data stores." Acm Sigmod Record 39.4 (2011): 12-27.</a:t>
                      </a:r>
                    </a:p>
                    <a:p>
                      <a:pPr marL="0" marR="0" algn="just">
                        <a:spcBef>
                          <a:spcPts val="300"/>
                        </a:spcBef>
                        <a:spcAft>
                          <a:spcPts val="300"/>
                        </a:spcAft>
                      </a:pPr>
                      <a:r>
                        <a:rPr lang="en-US" sz="1100">
                          <a:effectLst/>
                        </a:rPr>
                        <a:t>[9] Gessert, Felix, et al. "NoSQL database systems: a survey and decision guidance." Computer Science-Research and Development 32.3-4 (2017): 353-365.</a:t>
                      </a:r>
                    </a:p>
                    <a:p>
                      <a:pPr marL="0" marR="0" algn="just">
                        <a:spcBef>
                          <a:spcPts val="300"/>
                        </a:spcBef>
                        <a:spcAft>
                          <a:spcPts val="300"/>
                        </a:spcAft>
                      </a:pPr>
                      <a:r>
                        <a:rPr lang="en-US" sz="1100">
                          <a:solidFill>
                            <a:srgbClr val="FF0000"/>
                          </a:solidFill>
                          <a:effectLst/>
                        </a:rPr>
                        <a:t>[10] George, Lars. HBase: the definitive guide: random access to your planet-size data. " O'Reilly Media, Inc.", 2011.</a:t>
                      </a:r>
                    </a:p>
                    <a:p>
                      <a:pPr marL="0" marR="0" algn="just">
                        <a:spcBef>
                          <a:spcPts val="300"/>
                        </a:spcBef>
                        <a:spcAft>
                          <a:spcPts val="300"/>
                        </a:spcAft>
                      </a:pPr>
                      <a:r>
                        <a:rPr lang="en-US" sz="1100">
                          <a:effectLst/>
                        </a:rPr>
                        <a:t>[11] Sivasubramanian, Swaminathan. "Amazon dynamoDB: a seamlessly scalable non-relational database service." Proceedings of the 2012 ACM SIGMOD International Conference on Management of Data. ACM, 2012.</a:t>
                      </a:r>
                    </a:p>
                    <a:p>
                      <a:pPr marL="0" marR="0" algn="just">
                        <a:spcBef>
                          <a:spcPts val="300"/>
                        </a:spcBef>
                        <a:spcAft>
                          <a:spcPts val="300"/>
                        </a:spcAft>
                      </a:pPr>
                      <a:r>
                        <a:rPr lang="en-US" sz="1100">
                          <a:solidFill>
                            <a:srgbClr val="FF0000"/>
                          </a:solidFill>
                          <a:effectLst/>
                        </a:rPr>
                        <a:t>[12] Chan, L. "Presto: Interacting with petabytes of data at Facebook." (2013).</a:t>
                      </a:r>
                    </a:p>
                    <a:p>
                      <a:pPr marL="0" marR="0" algn="just">
                        <a:spcBef>
                          <a:spcPts val="300"/>
                        </a:spcBef>
                        <a:spcAft>
                          <a:spcPts val="300"/>
                        </a:spcAft>
                      </a:pPr>
                      <a:r>
                        <a:rPr lang="en-US" sz="1100">
                          <a:effectLst/>
                        </a:rPr>
                        <a:t>[13] Garg, Nishant. Apache Kafka. Packt Publishing Ltd, 2013.</a:t>
                      </a:r>
                    </a:p>
                    <a:p>
                      <a:pPr marL="0" marR="0" algn="just">
                        <a:spcBef>
                          <a:spcPts val="300"/>
                        </a:spcBef>
                        <a:spcAft>
                          <a:spcPts val="300"/>
                        </a:spcAft>
                      </a:pPr>
                      <a:r>
                        <a:rPr lang="en-US" sz="1100">
                          <a:effectLst/>
                        </a:rPr>
                        <a:t>[14] Karau, Holden, et al. Learning spark: lightning-fast big data analysis. " O'Reilly Media, Inc.", 2015.</a:t>
                      </a:r>
                    </a:p>
                    <a:p>
                      <a:pPr marL="0" marR="0" algn="just">
                        <a:spcBef>
                          <a:spcPts val="300"/>
                        </a:spcBef>
                        <a:spcAft>
                          <a:spcPts val="300"/>
                        </a:spcAft>
                      </a:pPr>
                      <a:r>
                        <a:rPr lang="en-US" sz="1100">
                          <a:effectLst/>
                        </a:rPr>
                        <a:t>[15] Iqbal, Muhammad Hussain, and Tariq Rahim Soomro. "Big data analysis: Apache storm perspective." International journal of computer trends and technology 19.1 (2015): 9-14.</a:t>
                      </a:r>
                    </a:p>
                    <a:p>
                      <a:pPr marL="0" marR="0" algn="just">
                        <a:spcBef>
                          <a:spcPts val="300"/>
                        </a:spcBef>
                        <a:spcAft>
                          <a:spcPts val="300"/>
                        </a:spcAft>
                      </a:pPr>
                      <a:r>
                        <a:rPr lang="en-US" sz="1100">
                          <a:effectLst/>
                        </a:rPr>
                        <a:t>[16] Toshniwal, Ankit, et al. "Storm@ twitter." Proceedings of the 2014 ACM SIGMOD international conference on Management of data. ACM, 2014.</a:t>
                      </a:r>
                    </a:p>
                    <a:p>
                      <a:pPr marL="0" marR="0" algn="just">
                        <a:spcBef>
                          <a:spcPts val="300"/>
                        </a:spcBef>
                        <a:spcAft>
                          <a:spcPts val="300"/>
                        </a:spcAft>
                      </a:pPr>
                      <a:r>
                        <a:rPr lang="en-US" sz="1100">
                          <a:effectLst/>
                        </a:rPr>
                        <a:t>[17] Lin, Jimmy. "The lambda and the kappa." IEEE Internet Computing 21.5 (2017): 60-66.</a:t>
                      </a:r>
                    </a:p>
                    <a:p>
                      <a:pPr marL="0" marR="0" algn="just">
                        <a:spcBef>
                          <a:spcPts val="300"/>
                        </a:spcBef>
                        <a:spcAft>
                          <a:spcPts val="300"/>
                        </a:spcAft>
                      </a:pPr>
                      <a:r>
                        <a:rPr lang="en-US" sz="1100">
                          <a:effectLst/>
                        </a:rPr>
                        <a:t> </a:t>
                      </a:r>
                      <a:endParaRPr lang="en-US" sz="1100">
                        <a:effectLst/>
                        <a:latin typeface="Times New Roman" panose="02020603050405020304" pitchFamily="18" charset="0"/>
                        <a:ea typeface="Times New Roman" panose="02020603050405020304" pitchFamily="18" charset="0"/>
                      </a:endParaRPr>
                    </a:p>
                  </a:txBody>
                  <a:tcPr marL="44785" marR="44785" marT="0" marB="0"/>
                </a:tc>
                <a:extLst>
                  <a:ext uri="{0D108BD9-81ED-4DB2-BD59-A6C34878D82A}">
                    <a16:rowId xmlns:a16="http://schemas.microsoft.com/office/drawing/2014/main" val="4194821753"/>
                  </a:ext>
                </a:extLst>
              </a:tr>
            </a:tbl>
          </a:graphicData>
        </a:graphic>
      </p:graphicFrame>
      <p:sp>
        <p:nvSpPr>
          <p:cNvPr id="8" name="Slide Number Placeholder 7">
            <a:extLst>
              <a:ext uri="{FF2B5EF4-FFF2-40B4-BE49-F238E27FC236}">
                <a16:creationId xmlns:a16="http://schemas.microsoft.com/office/drawing/2014/main" id="{A91DC50A-B843-FA49-882C-FD6F1D52ABDA}"/>
              </a:ext>
            </a:extLst>
          </p:cNvPr>
          <p:cNvSpPr>
            <a:spLocks noGrp="1"/>
          </p:cNvSpPr>
          <p:nvPr>
            <p:ph type="sldNum" sz="quarter" idx="12"/>
          </p:nvPr>
        </p:nvSpPr>
        <p:spPr/>
        <p:txBody>
          <a:bodyPr/>
          <a:lstStyle/>
          <a:p>
            <a:fld id="{A02EBBDA-6239-48A4-BF42-145536EAE284}" type="slidenum">
              <a:rPr lang="en-US" smtClean="0"/>
              <a:t>21</a:t>
            </a:fld>
            <a:endParaRPr lang="en-US"/>
          </a:p>
        </p:txBody>
      </p:sp>
    </p:spTree>
    <p:extLst>
      <p:ext uri="{BB962C8B-B14F-4D97-AF65-F5344CB8AC3E}">
        <p14:creationId xmlns:p14="http://schemas.microsoft.com/office/powerpoint/2010/main" val="2442931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96F2-6F11-D043-AF3A-2CEE333A7F04}"/>
              </a:ext>
            </a:extLst>
          </p:cNvPr>
          <p:cNvSpPr>
            <a:spLocks noGrp="1"/>
          </p:cNvSpPr>
          <p:nvPr>
            <p:ph type="title"/>
          </p:nvPr>
        </p:nvSpPr>
        <p:spPr/>
        <p:txBody>
          <a:bodyPr/>
          <a:lstStyle/>
          <a:p>
            <a:r>
              <a:rPr lang="vi-VN"/>
              <a:t>Online courses</a:t>
            </a:r>
          </a:p>
        </p:txBody>
      </p:sp>
      <p:sp>
        <p:nvSpPr>
          <p:cNvPr id="3" name="Content Placeholder 2">
            <a:extLst>
              <a:ext uri="{FF2B5EF4-FFF2-40B4-BE49-F238E27FC236}">
                <a16:creationId xmlns:a16="http://schemas.microsoft.com/office/drawing/2014/main" id="{9DB8AD95-EEFE-D54A-97CD-0FFE6117B1B6}"/>
              </a:ext>
            </a:extLst>
          </p:cNvPr>
          <p:cNvSpPr>
            <a:spLocks noGrp="1"/>
          </p:cNvSpPr>
          <p:nvPr>
            <p:ph idx="1"/>
          </p:nvPr>
        </p:nvSpPr>
        <p:spPr/>
        <p:txBody>
          <a:bodyPr/>
          <a:lstStyle/>
          <a:p>
            <a:pPr lvl="0"/>
            <a:r>
              <a:rPr lang="en-US">
                <a:hlinkClick r:id="rId2"/>
              </a:rPr>
              <a:t>https://www.coursera.org/learn/nosql-database-systems</a:t>
            </a:r>
            <a:endParaRPr lang="en-US"/>
          </a:p>
          <a:p>
            <a:pPr lvl="0"/>
            <a:r>
              <a:rPr lang="en-US">
                <a:hlinkClick r:id="rId3"/>
              </a:rPr>
              <a:t>https://who.rocq.inria.fr/Vassilis.Christophides/Big/index.htm</a:t>
            </a:r>
            <a:endParaRPr lang="en-US"/>
          </a:p>
          <a:p>
            <a:pPr lvl="0"/>
            <a:r>
              <a:rPr lang="en-US">
                <a:hlinkClick r:id="rId4"/>
              </a:rPr>
              <a:t>https://www.coursera.org/learn/big-data-introduction?specialization=big-data</a:t>
            </a:r>
            <a:endParaRPr lang="en-US"/>
          </a:p>
          <a:p>
            <a:pPr lvl="0"/>
            <a:r>
              <a:rPr lang="en-US">
                <a:hlinkClick r:id="rId5"/>
              </a:rPr>
              <a:t>https://www.coursera.org/learn/big-data-integration-processing?specialization=big-data</a:t>
            </a:r>
            <a:endParaRPr lang="en-US"/>
          </a:p>
          <a:p>
            <a:pPr lvl="0"/>
            <a:r>
              <a:rPr lang="en-US">
                <a:hlinkClick r:id="rId6"/>
              </a:rPr>
              <a:t>https://www.coursera.org/learn/big-data-management?specialization=big-data</a:t>
            </a:r>
            <a:endParaRPr lang="en-US"/>
          </a:p>
          <a:p>
            <a:pPr lvl="0"/>
            <a:r>
              <a:rPr lang="en-US">
                <a:hlinkClick r:id="rId7"/>
              </a:rPr>
              <a:t>https://www.coursera.org/learn/hadoop</a:t>
            </a:r>
            <a:endParaRPr lang="en-US"/>
          </a:p>
          <a:p>
            <a:pPr lvl="0"/>
            <a:r>
              <a:rPr lang="en-US">
                <a:hlinkClick r:id="rId8"/>
              </a:rPr>
              <a:t>https://www.coursera.org/learn/scala-spark-big-data</a:t>
            </a:r>
            <a:endParaRPr lang="en-US"/>
          </a:p>
          <a:p>
            <a:pPr marL="0" indent="0">
              <a:buNone/>
            </a:pPr>
            <a:endParaRPr lang="vi-VN"/>
          </a:p>
        </p:txBody>
      </p:sp>
      <p:sp>
        <p:nvSpPr>
          <p:cNvPr id="4" name="Slide Number Placeholder 3">
            <a:extLst>
              <a:ext uri="{FF2B5EF4-FFF2-40B4-BE49-F238E27FC236}">
                <a16:creationId xmlns:a16="http://schemas.microsoft.com/office/drawing/2014/main" id="{6E0D39D0-D852-C247-AF26-995A35D3D691}"/>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866945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dirty="0" err="1">
                <a:solidFill>
                  <a:srgbClr val="FF0000"/>
                </a:solidFill>
              </a:rPr>
              <a:t>Hadoop</a:t>
            </a:r>
            <a:r>
              <a:rPr lang="en-US" sz="4800" dirty="0">
                <a:solidFill>
                  <a:srgbClr val="FF0000"/>
                </a:solidFill>
              </a:rPr>
              <a:t> ecosystem</a:t>
            </a:r>
          </a:p>
        </p:txBody>
      </p:sp>
      <p:sp>
        <p:nvSpPr>
          <p:cNvPr id="5" name="Text Placeholder 4"/>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F32CF42F-61E3-9747-B741-111D20E5C71F}"/>
              </a:ext>
            </a:extLst>
          </p:cNvPr>
          <p:cNvSpPr>
            <a:spLocks noGrp="1"/>
          </p:cNvSpPr>
          <p:nvPr>
            <p:ph type="sldNum" sz="quarter" idx="12"/>
          </p:nvPr>
        </p:nvSpPr>
        <p:spPr/>
        <p:txBody>
          <a:bodyPr/>
          <a:lstStyle/>
          <a:p>
            <a:fld id="{A02EBBDA-6239-48A4-BF42-145536EAE284}" type="slidenum">
              <a:rPr lang="en-US" smtClean="0"/>
              <a:t>23</a:t>
            </a:fld>
            <a:endParaRPr lang="en-US"/>
          </a:p>
        </p:txBody>
      </p:sp>
    </p:spTree>
    <p:extLst>
      <p:ext uri="{BB962C8B-B14F-4D97-AF65-F5344CB8AC3E}">
        <p14:creationId xmlns:p14="http://schemas.microsoft.com/office/powerpoint/2010/main" val="91499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a system that scales</a:t>
            </a:r>
          </a:p>
        </p:txBody>
      </p:sp>
      <p:sp>
        <p:nvSpPr>
          <p:cNvPr id="3" name="Content Placeholder 2"/>
          <p:cNvSpPr>
            <a:spLocks noGrp="1"/>
          </p:cNvSpPr>
          <p:nvPr>
            <p:ph idx="1"/>
          </p:nvPr>
        </p:nvSpPr>
        <p:spPr/>
        <p:txBody>
          <a:bodyPr/>
          <a:lstStyle/>
          <a:p>
            <a:r>
              <a:rPr lang="en-US" dirty="0"/>
              <a:t>Traditional tools are overwhelmed</a:t>
            </a:r>
          </a:p>
          <a:p>
            <a:pPr lvl="1"/>
            <a:r>
              <a:rPr lang="en-US" dirty="0"/>
              <a:t>Slow disks, unreliable machines, parallelism is not easy</a:t>
            </a:r>
          </a:p>
          <a:p>
            <a:r>
              <a:rPr lang="en-US" dirty="0"/>
              <a:t>3 challenges</a:t>
            </a:r>
          </a:p>
          <a:p>
            <a:pPr lvl="1"/>
            <a:r>
              <a:rPr lang="en-US" b="1" dirty="0">
                <a:solidFill>
                  <a:srgbClr val="FF0000"/>
                </a:solidFill>
              </a:rPr>
              <a:t>Reliable storage</a:t>
            </a:r>
          </a:p>
          <a:p>
            <a:pPr lvl="1"/>
            <a:r>
              <a:rPr lang="en-US" b="1" dirty="0">
                <a:solidFill>
                  <a:srgbClr val="FF0000"/>
                </a:solidFill>
              </a:rPr>
              <a:t>Powerful data processing</a:t>
            </a:r>
          </a:p>
          <a:p>
            <a:pPr lvl="1"/>
            <a:r>
              <a:rPr lang="en-US" dirty="0"/>
              <a:t>Efficient visualization </a:t>
            </a:r>
          </a:p>
          <a:p>
            <a:pPr lvl="1"/>
            <a:endParaRPr lang="en-US" dirty="0"/>
          </a:p>
        </p:txBody>
      </p:sp>
      <p:sp>
        <p:nvSpPr>
          <p:cNvPr id="4" name="Slide Number Placeholder 3"/>
          <p:cNvSpPr>
            <a:spLocks noGrp="1"/>
          </p:cNvSpPr>
          <p:nvPr>
            <p:ph type="sldNum" sz="quarter" idx="12"/>
          </p:nvPr>
        </p:nvSpPr>
        <p:spPr/>
        <p:txBody>
          <a:bodyPr/>
          <a:lstStyle/>
          <a:p>
            <a:fld id="{B521CF48-C4A7-EF46-8C51-177FA25324C6}" type="slidenum">
              <a:rPr lang="en-US" smtClean="0"/>
              <a:t>24</a:t>
            </a:fld>
            <a:endParaRPr lang="en-US" dirty="0"/>
          </a:p>
        </p:txBody>
      </p:sp>
      <p:pic>
        <p:nvPicPr>
          <p:cNvPr id="5" name="Picture 4"/>
          <p:cNvPicPr>
            <a:picLocks noChangeAspect="1"/>
          </p:cNvPicPr>
          <p:nvPr/>
        </p:nvPicPr>
        <p:blipFill>
          <a:blip r:embed="rId2"/>
          <a:stretch>
            <a:fillRect/>
          </a:stretch>
        </p:blipFill>
        <p:spPr>
          <a:xfrm>
            <a:off x="4812973" y="3922453"/>
            <a:ext cx="4145976" cy="2413879"/>
          </a:xfrm>
          <a:prstGeom prst="rect">
            <a:avLst/>
          </a:prstGeom>
        </p:spPr>
      </p:pic>
    </p:spTree>
    <p:extLst>
      <p:ext uri="{BB962C8B-B14F-4D97-AF65-F5344CB8AC3E}">
        <p14:creationId xmlns:p14="http://schemas.microsoft.com/office/powerpoint/2010/main" val="1471976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Apache </a:t>
            </a:r>
            <a:r>
              <a:rPr lang="en-US" dirty="0" err="1"/>
              <a:t>Hadoop</a:t>
            </a:r>
            <a:r>
              <a:rPr lang="en-US" dirty="0"/>
              <a:t>?</a:t>
            </a:r>
          </a:p>
        </p:txBody>
      </p:sp>
      <p:sp>
        <p:nvSpPr>
          <p:cNvPr id="6" name="Content Placeholder 5"/>
          <p:cNvSpPr>
            <a:spLocks noGrp="1"/>
          </p:cNvSpPr>
          <p:nvPr>
            <p:ph idx="1"/>
          </p:nvPr>
        </p:nvSpPr>
        <p:spPr/>
        <p:txBody>
          <a:bodyPr>
            <a:noAutofit/>
          </a:bodyPr>
          <a:lstStyle/>
          <a:p>
            <a:r>
              <a:rPr lang="en-US" sz="2400" b="1" dirty="0"/>
              <a:t>Scalable</a:t>
            </a:r>
            <a:r>
              <a:rPr lang="en-US" sz="2400" dirty="0"/>
              <a:t> and </a:t>
            </a:r>
            <a:r>
              <a:rPr lang="en-US" sz="2400" b="1" dirty="0"/>
              <a:t>economical</a:t>
            </a:r>
            <a:r>
              <a:rPr lang="en-US" sz="2400" dirty="0"/>
              <a:t> data </a:t>
            </a:r>
            <a:r>
              <a:rPr lang="en-US" sz="2400" b="1" dirty="0"/>
              <a:t>storage</a:t>
            </a:r>
            <a:r>
              <a:rPr lang="en-US" sz="2400" dirty="0"/>
              <a:t> and </a:t>
            </a:r>
            <a:r>
              <a:rPr lang="en-US" sz="2400" b="1" dirty="0"/>
              <a:t>processing</a:t>
            </a:r>
          </a:p>
          <a:p>
            <a:pPr lvl="1"/>
            <a:r>
              <a:rPr lang="en-US" sz="2000" dirty="0"/>
              <a:t>The Apache </a:t>
            </a:r>
            <a:r>
              <a:rPr lang="en-US" sz="2000" dirty="0" err="1"/>
              <a:t>Hadoop</a:t>
            </a:r>
            <a:r>
              <a:rPr lang="en-US" sz="2000" dirty="0"/>
              <a:t> software library is a framework that allows for the </a:t>
            </a:r>
            <a:r>
              <a:rPr lang="en-US" sz="2000" b="1" dirty="0">
                <a:solidFill>
                  <a:srgbClr val="FF0000"/>
                </a:solidFill>
              </a:rPr>
              <a:t>distributed processing</a:t>
            </a:r>
            <a:r>
              <a:rPr lang="en-US" sz="2000" dirty="0"/>
              <a:t> of large data sets across clusters of computers using </a:t>
            </a:r>
            <a:r>
              <a:rPr lang="en-US" sz="2000" b="1" dirty="0">
                <a:solidFill>
                  <a:srgbClr val="FF0000"/>
                </a:solidFill>
              </a:rPr>
              <a:t>simple programming models</a:t>
            </a:r>
            <a:r>
              <a:rPr lang="en-US" sz="2000" dirty="0"/>
              <a:t>. It is designed to </a:t>
            </a:r>
            <a:r>
              <a:rPr lang="en-US" sz="2000" b="1" dirty="0">
                <a:solidFill>
                  <a:srgbClr val="FF0000"/>
                </a:solidFill>
              </a:rPr>
              <a:t>scale out</a:t>
            </a:r>
            <a:r>
              <a:rPr lang="en-US" sz="2000" dirty="0"/>
              <a:t> from single servers to thousands of machines, each offering local computation and storage. Rather than rely on hardware to deliver high-availability, the library itself is designed to detect and </a:t>
            </a:r>
            <a:r>
              <a:rPr lang="en-US" sz="2000" b="1" dirty="0">
                <a:solidFill>
                  <a:srgbClr val="FF0000"/>
                </a:solidFill>
              </a:rPr>
              <a:t>handle failures</a:t>
            </a:r>
            <a:r>
              <a:rPr lang="en-US" sz="2000" dirty="0"/>
              <a:t> at the application layer, so delivering a highly-available service on top of a cluster of computers, each of which may be prone to failures </a:t>
            </a:r>
            <a:r>
              <a:rPr lang="en-US" sz="2000" b="1" dirty="0">
                <a:solidFill>
                  <a:srgbClr val="FF0000"/>
                </a:solidFill>
              </a:rPr>
              <a:t>(commodity hardware)</a:t>
            </a:r>
            <a:r>
              <a:rPr lang="en-US" sz="2000" dirty="0"/>
              <a:t>.</a:t>
            </a:r>
          </a:p>
          <a:p>
            <a:r>
              <a:rPr lang="en-US" sz="2400" dirty="0"/>
              <a:t>Heavily inspired by Google data architecture</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B521CF48-C4A7-EF46-8C51-177FA25324C6}" type="slidenum">
              <a:rPr lang="en-US" smtClean="0"/>
              <a:t>25</a:t>
            </a:fld>
            <a:endParaRPr lang="en-US"/>
          </a:p>
        </p:txBody>
      </p:sp>
    </p:spTree>
    <p:extLst>
      <p:ext uri="{BB962C8B-B14F-4D97-AF65-F5344CB8AC3E}">
        <p14:creationId xmlns:p14="http://schemas.microsoft.com/office/powerpoint/2010/main" val="3411410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Hadoop</a:t>
            </a:r>
            <a:r>
              <a:rPr lang="en-US" dirty="0"/>
              <a:t> main components</a:t>
            </a:r>
          </a:p>
        </p:txBody>
      </p:sp>
      <p:sp>
        <p:nvSpPr>
          <p:cNvPr id="3" name="Content Placeholder 2"/>
          <p:cNvSpPr>
            <a:spLocks noGrp="1"/>
          </p:cNvSpPr>
          <p:nvPr>
            <p:ph idx="1"/>
          </p:nvPr>
        </p:nvSpPr>
        <p:spPr/>
        <p:txBody>
          <a:bodyPr>
            <a:normAutofit/>
          </a:bodyPr>
          <a:lstStyle/>
          <a:p>
            <a:r>
              <a:rPr lang="en-US" sz="2800" dirty="0"/>
              <a:t>Storage: </a:t>
            </a:r>
            <a:r>
              <a:rPr lang="en-US" sz="2800" dirty="0" err="1"/>
              <a:t>Hadoop</a:t>
            </a:r>
            <a:r>
              <a:rPr lang="en-US" sz="2800" dirty="0"/>
              <a:t> distributed file system (HDFS)</a:t>
            </a:r>
          </a:p>
          <a:p>
            <a:r>
              <a:rPr lang="en-US" sz="2800" dirty="0"/>
              <a:t>Processing: </a:t>
            </a:r>
            <a:r>
              <a:rPr lang="en-US" sz="2800" dirty="0" err="1"/>
              <a:t>MapReduce</a:t>
            </a:r>
            <a:r>
              <a:rPr lang="en-US" sz="2800" dirty="0"/>
              <a:t> framework</a:t>
            </a:r>
          </a:p>
          <a:p>
            <a:r>
              <a:rPr lang="en-US" sz="2800" dirty="0"/>
              <a:t>System utilities: </a:t>
            </a:r>
          </a:p>
          <a:p>
            <a:pPr lvl="1"/>
            <a:r>
              <a:rPr lang="en-US" sz="2400" dirty="0" err="1"/>
              <a:t>Hadoop</a:t>
            </a:r>
            <a:r>
              <a:rPr lang="en-US" sz="2400" dirty="0"/>
              <a:t> Common: The common utilities that support the other </a:t>
            </a:r>
            <a:r>
              <a:rPr lang="en-US" sz="2400" dirty="0" err="1"/>
              <a:t>Hadoop</a:t>
            </a:r>
            <a:r>
              <a:rPr lang="en-US" sz="2400" dirty="0"/>
              <a:t> modules.</a:t>
            </a:r>
          </a:p>
          <a:p>
            <a:pPr lvl="1"/>
            <a:r>
              <a:rPr lang="en-US" sz="2400" dirty="0" err="1"/>
              <a:t>Hadoop</a:t>
            </a:r>
            <a:r>
              <a:rPr lang="en-US" sz="2400" dirty="0"/>
              <a:t> YARN: A framework for job scheduling and cluster resource management.</a:t>
            </a:r>
          </a:p>
          <a:p>
            <a:pPr lvl="1"/>
            <a:endParaRPr lang="en-US" sz="2400" dirty="0"/>
          </a:p>
          <a:p>
            <a:endParaRPr lang="en-US" sz="2800" dirty="0"/>
          </a:p>
        </p:txBody>
      </p:sp>
      <p:sp>
        <p:nvSpPr>
          <p:cNvPr id="4" name="Slide Number Placeholder 3"/>
          <p:cNvSpPr>
            <a:spLocks noGrp="1"/>
          </p:cNvSpPr>
          <p:nvPr>
            <p:ph type="sldNum" sz="quarter" idx="12"/>
          </p:nvPr>
        </p:nvSpPr>
        <p:spPr/>
        <p:txBody>
          <a:bodyPr/>
          <a:lstStyle/>
          <a:p>
            <a:fld id="{B521CF48-C4A7-EF46-8C51-177FA25324C6}" type="slidenum">
              <a:rPr lang="en-US" smtClean="0"/>
              <a:t>26</a:t>
            </a:fld>
            <a:endParaRPr lang="en-US" dirty="0"/>
          </a:p>
        </p:txBody>
      </p:sp>
    </p:spTree>
    <p:extLst>
      <p:ext uri="{BB962C8B-B14F-4D97-AF65-F5344CB8AC3E}">
        <p14:creationId xmlns:p14="http://schemas.microsoft.com/office/powerpoint/2010/main" val="414620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a:t>
            </a:r>
          </a:p>
        </p:txBody>
      </p:sp>
      <p:sp>
        <p:nvSpPr>
          <p:cNvPr id="3" name="Content Placeholder 2"/>
          <p:cNvSpPr>
            <a:spLocks noGrp="1"/>
          </p:cNvSpPr>
          <p:nvPr>
            <p:ph idx="1"/>
          </p:nvPr>
        </p:nvSpPr>
        <p:spPr/>
        <p:txBody>
          <a:bodyPr>
            <a:normAutofit/>
          </a:bodyPr>
          <a:lstStyle/>
          <a:p>
            <a:r>
              <a:rPr lang="en-US" sz="2800" dirty="0"/>
              <a:t>Distributed by design</a:t>
            </a:r>
          </a:p>
          <a:p>
            <a:pPr lvl="1"/>
            <a:r>
              <a:rPr lang="en-US" sz="2400" dirty="0" err="1"/>
              <a:t>Hadoop</a:t>
            </a:r>
            <a:r>
              <a:rPr lang="en-US" sz="2400" dirty="0"/>
              <a:t> can run on cluster </a:t>
            </a:r>
          </a:p>
          <a:p>
            <a:r>
              <a:rPr lang="en-US" sz="2800" dirty="0"/>
              <a:t>Individual servers within a cluster are called nodes</a:t>
            </a:r>
          </a:p>
          <a:p>
            <a:pPr lvl="1"/>
            <a:r>
              <a:rPr lang="en-US" sz="2400" dirty="0"/>
              <a:t>each node may both store and process data </a:t>
            </a:r>
          </a:p>
          <a:p>
            <a:r>
              <a:rPr lang="en-US" sz="2800" dirty="0">
                <a:solidFill>
                  <a:srgbClr val="FF0000"/>
                </a:solidFill>
              </a:rPr>
              <a:t>Scale out by adding more nodes to increase scalability</a:t>
            </a:r>
          </a:p>
          <a:p>
            <a:pPr lvl="1"/>
            <a:r>
              <a:rPr lang="en-US" sz="2400" dirty="0"/>
              <a:t>Up to several thousand nodes </a:t>
            </a:r>
          </a:p>
        </p:txBody>
      </p:sp>
      <p:sp>
        <p:nvSpPr>
          <p:cNvPr id="4" name="Slide Number Placeholder 3"/>
          <p:cNvSpPr>
            <a:spLocks noGrp="1"/>
          </p:cNvSpPr>
          <p:nvPr>
            <p:ph type="sldNum" sz="quarter" idx="12"/>
          </p:nvPr>
        </p:nvSpPr>
        <p:spPr/>
        <p:txBody>
          <a:bodyPr/>
          <a:lstStyle/>
          <a:p>
            <a:fld id="{B521CF48-C4A7-EF46-8C51-177FA25324C6}" type="slidenum">
              <a:rPr lang="en-US" smtClean="0"/>
              <a:t>27</a:t>
            </a:fld>
            <a:endParaRPr lang="en-US" dirty="0"/>
          </a:p>
        </p:txBody>
      </p:sp>
    </p:spTree>
    <p:extLst>
      <p:ext uri="{BB962C8B-B14F-4D97-AF65-F5344CB8AC3E}">
        <p14:creationId xmlns:p14="http://schemas.microsoft.com/office/powerpoint/2010/main" val="4003531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tolerance</a:t>
            </a:r>
          </a:p>
        </p:txBody>
      </p:sp>
      <p:sp>
        <p:nvSpPr>
          <p:cNvPr id="3" name="Content Placeholder 2"/>
          <p:cNvSpPr>
            <a:spLocks noGrp="1"/>
          </p:cNvSpPr>
          <p:nvPr>
            <p:ph idx="1"/>
          </p:nvPr>
        </p:nvSpPr>
        <p:spPr/>
        <p:txBody>
          <a:bodyPr>
            <a:noAutofit/>
          </a:bodyPr>
          <a:lstStyle/>
          <a:p>
            <a:r>
              <a:rPr lang="en-US" sz="2400" dirty="0"/>
              <a:t>Cluster of commodity servers</a:t>
            </a:r>
          </a:p>
          <a:p>
            <a:pPr lvl="1"/>
            <a:r>
              <a:rPr lang="en-US" sz="2000" dirty="0"/>
              <a:t>Hardware failure is the norm rather than the exception</a:t>
            </a:r>
          </a:p>
          <a:p>
            <a:pPr lvl="1"/>
            <a:r>
              <a:rPr lang="en-US" sz="2000" dirty="0"/>
              <a:t>Built with redundancy </a:t>
            </a:r>
          </a:p>
          <a:p>
            <a:r>
              <a:rPr lang="en-US" sz="2400" dirty="0"/>
              <a:t>File loaded into HDFS are replicated across nodes in the cluster </a:t>
            </a:r>
          </a:p>
          <a:p>
            <a:pPr lvl="1"/>
            <a:r>
              <a:rPr lang="en-US" sz="2000" dirty="0"/>
              <a:t>If a node failed, its data is re-replicated using one of the copies </a:t>
            </a:r>
          </a:p>
          <a:p>
            <a:r>
              <a:rPr lang="en-US" sz="2400" dirty="0"/>
              <a:t>Data processing jobs are broken into individual tasks</a:t>
            </a:r>
          </a:p>
          <a:p>
            <a:pPr lvl="1"/>
            <a:r>
              <a:rPr lang="en-US" sz="2000" dirty="0"/>
              <a:t>Each task takes a small amount of data as input </a:t>
            </a:r>
          </a:p>
          <a:p>
            <a:pPr lvl="1"/>
            <a:r>
              <a:rPr lang="en-US" sz="2000" dirty="0"/>
              <a:t>Parallel tasks execution</a:t>
            </a:r>
          </a:p>
          <a:p>
            <a:pPr lvl="1"/>
            <a:r>
              <a:rPr lang="en-US" sz="2000" dirty="0"/>
              <a:t>Failed tasks also get rescheduled elsewhere</a:t>
            </a:r>
          </a:p>
          <a:p>
            <a:r>
              <a:rPr lang="en-US" sz="2400" dirty="0">
                <a:solidFill>
                  <a:srgbClr val="FF0000"/>
                </a:solidFill>
              </a:rPr>
              <a:t>Routine failures are handled automatically without any loss of data </a:t>
            </a:r>
          </a:p>
        </p:txBody>
      </p:sp>
      <p:sp>
        <p:nvSpPr>
          <p:cNvPr id="4" name="Slide Number Placeholder 3"/>
          <p:cNvSpPr>
            <a:spLocks noGrp="1"/>
          </p:cNvSpPr>
          <p:nvPr>
            <p:ph type="sldNum" sz="quarter" idx="12"/>
          </p:nvPr>
        </p:nvSpPr>
        <p:spPr/>
        <p:txBody>
          <a:bodyPr/>
          <a:lstStyle/>
          <a:p>
            <a:fld id="{B521CF48-C4A7-EF46-8C51-177FA25324C6}" type="slidenum">
              <a:rPr lang="en-US" smtClean="0"/>
              <a:t>28</a:t>
            </a:fld>
            <a:endParaRPr lang="en-US" dirty="0"/>
          </a:p>
        </p:txBody>
      </p:sp>
    </p:spTree>
    <p:extLst>
      <p:ext uri="{BB962C8B-B14F-4D97-AF65-F5344CB8AC3E}">
        <p14:creationId xmlns:p14="http://schemas.microsoft.com/office/powerpoint/2010/main" val="259039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Hadoop</a:t>
            </a:r>
            <a:r>
              <a:rPr lang="en-US" dirty="0"/>
              <a:t> distributed file system</a:t>
            </a:r>
          </a:p>
        </p:txBody>
      </p:sp>
      <p:sp>
        <p:nvSpPr>
          <p:cNvPr id="3" name="Content Placeholder 2"/>
          <p:cNvSpPr>
            <a:spLocks noGrp="1"/>
          </p:cNvSpPr>
          <p:nvPr>
            <p:ph idx="1"/>
          </p:nvPr>
        </p:nvSpPr>
        <p:spPr/>
        <p:txBody>
          <a:bodyPr>
            <a:noAutofit/>
          </a:bodyPr>
          <a:lstStyle/>
          <a:p>
            <a:r>
              <a:rPr lang="en-US" sz="2400" dirty="0"/>
              <a:t>Provides inexpensive and reliable storage for massive amounts of data </a:t>
            </a:r>
          </a:p>
          <a:p>
            <a:r>
              <a:rPr lang="en-US" sz="2400" dirty="0"/>
              <a:t>Optimized for big files (100 MB to several TBs file sizes)</a:t>
            </a:r>
          </a:p>
          <a:p>
            <a:r>
              <a:rPr lang="en-US" sz="2400" dirty="0"/>
              <a:t>Hierarchical UNIX style file system</a:t>
            </a:r>
          </a:p>
          <a:p>
            <a:pPr lvl="1"/>
            <a:r>
              <a:rPr lang="en-US" sz="2000" dirty="0"/>
              <a:t>(e.g., /</a:t>
            </a:r>
            <a:r>
              <a:rPr lang="en-US" sz="2000" dirty="0" err="1"/>
              <a:t>hust</a:t>
            </a:r>
            <a:r>
              <a:rPr lang="en-US" sz="2000" dirty="0"/>
              <a:t>/</a:t>
            </a:r>
            <a:r>
              <a:rPr lang="en-US" sz="2000" dirty="0" err="1"/>
              <a:t>soict</a:t>
            </a:r>
            <a:r>
              <a:rPr lang="en-US" sz="2000" dirty="0"/>
              <a:t>/</a:t>
            </a:r>
            <a:r>
              <a:rPr lang="en-US" sz="2000" dirty="0" err="1"/>
              <a:t>hello.txt</a:t>
            </a:r>
            <a:r>
              <a:rPr lang="en-US" sz="2000" dirty="0"/>
              <a:t>)</a:t>
            </a:r>
          </a:p>
          <a:p>
            <a:pPr lvl="1"/>
            <a:r>
              <a:rPr lang="en-US" sz="2000" dirty="0"/>
              <a:t>UNIX style file ownership and permissions</a:t>
            </a:r>
          </a:p>
          <a:p>
            <a:r>
              <a:rPr lang="en-US" sz="2400" dirty="0"/>
              <a:t>There are also some major deviations from UNIX </a:t>
            </a:r>
          </a:p>
          <a:p>
            <a:pPr lvl="1"/>
            <a:r>
              <a:rPr lang="en-US" sz="2000" dirty="0"/>
              <a:t>Append only</a:t>
            </a:r>
          </a:p>
          <a:p>
            <a:pPr lvl="1"/>
            <a:r>
              <a:rPr lang="en-US" sz="2000" dirty="0"/>
              <a:t>Write once read many times</a:t>
            </a:r>
            <a:endParaRPr lang="en-US" sz="2400" dirty="0"/>
          </a:p>
        </p:txBody>
      </p:sp>
      <p:sp>
        <p:nvSpPr>
          <p:cNvPr id="4" name="Slide Number Placeholder 3"/>
          <p:cNvSpPr>
            <a:spLocks noGrp="1"/>
          </p:cNvSpPr>
          <p:nvPr>
            <p:ph type="sldNum" sz="quarter" idx="12"/>
          </p:nvPr>
        </p:nvSpPr>
        <p:spPr/>
        <p:txBody>
          <a:bodyPr/>
          <a:lstStyle/>
          <a:p>
            <a:fld id="{B521CF48-C4A7-EF46-8C51-177FA25324C6}" type="slidenum">
              <a:rPr lang="en-US" smtClean="0"/>
              <a:t>29</a:t>
            </a:fld>
            <a:endParaRPr lang="en-US" dirty="0"/>
          </a:p>
        </p:txBody>
      </p:sp>
    </p:spTree>
    <p:extLst>
      <p:ext uri="{BB962C8B-B14F-4D97-AF65-F5344CB8AC3E}">
        <p14:creationId xmlns:p14="http://schemas.microsoft.com/office/powerpoint/2010/main" val="397251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8D85-B75F-9F4E-8A4B-432E48F52DD6}"/>
              </a:ext>
            </a:extLst>
          </p:cNvPr>
          <p:cNvSpPr>
            <a:spLocks noGrp="1"/>
          </p:cNvSpPr>
          <p:nvPr>
            <p:ph type="title"/>
          </p:nvPr>
        </p:nvSpPr>
        <p:spPr/>
        <p:txBody>
          <a:bodyPr/>
          <a:lstStyle/>
          <a:p>
            <a:r>
              <a:rPr lang="en-US"/>
              <a:t>Contents</a:t>
            </a:r>
            <a:endParaRPr/>
          </a:p>
        </p:txBody>
      </p:sp>
      <p:sp>
        <p:nvSpPr>
          <p:cNvPr id="3" name="Content Placeholder 2">
            <a:extLst>
              <a:ext uri="{FF2B5EF4-FFF2-40B4-BE49-F238E27FC236}">
                <a16:creationId xmlns:a16="http://schemas.microsoft.com/office/drawing/2014/main" id="{15D04F44-A66D-754D-A991-87F88E938EB2}"/>
              </a:ext>
            </a:extLst>
          </p:cNvPr>
          <p:cNvSpPr>
            <a:spLocks noGrp="1"/>
          </p:cNvSpPr>
          <p:nvPr>
            <p:ph idx="1"/>
          </p:nvPr>
        </p:nvSpPr>
        <p:spPr/>
        <p:txBody>
          <a:bodyPr>
            <a:normAutofit/>
          </a:bodyPr>
          <a:lstStyle/>
          <a:p>
            <a:r>
              <a:rPr lang="en-US" sz="2000"/>
              <a:t>Lecture 1: Overview of Data Science</a:t>
            </a:r>
          </a:p>
          <a:p>
            <a:r>
              <a:rPr lang="en-US" sz="2000"/>
              <a:t>Lecture 2: Data crawling and preprocessing</a:t>
            </a:r>
          </a:p>
          <a:p>
            <a:r>
              <a:rPr lang="en-US" sz="2000"/>
              <a:t>Lecture 3: Data cleaning and integration</a:t>
            </a:r>
          </a:p>
          <a:p>
            <a:r>
              <a:rPr lang="en-US" sz="2000"/>
              <a:t>Lecture 4: Exploratory data analysis</a:t>
            </a:r>
          </a:p>
          <a:p>
            <a:r>
              <a:rPr lang="en-US" sz="2000"/>
              <a:t>Lecture 5: Data visualization</a:t>
            </a:r>
          </a:p>
          <a:p>
            <a:r>
              <a:rPr lang="en-US" sz="2000"/>
              <a:t>Lecture 6: Multivariate data visualization</a:t>
            </a:r>
          </a:p>
          <a:p>
            <a:r>
              <a:rPr lang="en-US" sz="2000"/>
              <a:t>Lecture 7: Machine learning</a:t>
            </a:r>
          </a:p>
          <a:p>
            <a:r>
              <a:rPr lang="en-US" sz="2000" b="1"/>
              <a:t>Lecture 8: Big data analysis</a:t>
            </a:r>
          </a:p>
          <a:p>
            <a:r>
              <a:rPr lang="en-US" sz="2000"/>
              <a:t>Lecture 9: Capstone Project guidance</a:t>
            </a:r>
          </a:p>
          <a:p>
            <a:r>
              <a:rPr lang="en-US" sz="2000"/>
              <a:t>Lecture 10+11: Text, image, graph analysis</a:t>
            </a:r>
          </a:p>
          <a:p>
            <a:r>
              <a:rPr lang="en-US" sz="2000"/>
              <a:t>Lecture 12: Evaluation of analysis results</a:t>
            </a:r>
          </a:p>
        </p:txBody>
      </p:sp>
      <p:sp>
        <p:nvSpPr>
          <p:cNvPr id="4" name="Slide Number Placeholder 3">
            <a:extLst>
              <a:ext uri="{FF2B5EF4-FFF2-40B4-BE49-F238E27FC236}">
                <a16:creationId xmlns:a16="http://schemas.microsoft.com/office/drawing/2014/main" id="{E4B80F20-5EB8-2240-903E-6CEC88A26E1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F88B7E-86B8-4862-842E-2DB840C1EC76}" type="slidenum">
              <a:rPr kumimoji="0" lang="zh-CN" altLang="en-US" sz="1200" b="0" i="0" u="none" strike="noStrike" kern="1200" cap="none" spc="0" normalizeH="0" baseline="0" noProof="0" smtClean="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550840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23187" y="1722272"/>
            <a:ext cx="4860026" cy="3848927"/>
          </a:xfrm>
          <a:prstGeom prst="rect">
            <a:avLst/>
          </a:prstGeom>
        </p:spPr>
      </p:pic>
      <p:sp>
        <p:nvSpPr>
          <p:cNvPr id="2" name="Title 1"/>
          <p:cNvSpPr>
            <a:spLocks noGrp="1"/>
          </p:cNvSpPr>
          <p:nvPr>
            <p:ph type="title"/>
          </p:nvPr>
        </p:nvSpPr>
        <p:spPr/>
        <p:txBody>
          <a:bodyPr/>
          <a:lstStyle/>
          <a:p>
            <a:r>
              <a:rPr lang="en-US" dirty="0"/>
              <a:t>HDFS Architecture</a:t>
            </a:r>
          </a:p>
        </p:txBody>
      </p:sp>
      <p:sp>
        <p:nvSpPr>
          <p:cNvPr id="3" name="Content Placeholder 2"/>
          <p:cNvSpPr>
            <a:spLocks noGrp="1"/>
          </p:cNvSpPr>
          <p:nvPr>
            <p:ph idx="1"/>
          </p:nvPr>
        </p:nvSpPr>
        <p:spPr>
          <a:xfrm>
            <a:off x="185052" y="1196753"/>
            <a:ext cx="4098923" cy="4929415"/>
          </a:xfrm>
        </p:spPr>
        <p:txBody>
          <a:bodyPr>
            <a:normAutofit/>
          </a:bodyPr>
          <a:lstStyle/>
          <a:p>
            <a:r>
              <a:rPr lang="en-US" sz="2400" dirty="0"/>
              <a:t>Master/slave architecture</a:t>
            </a:r>
          </a:p>
          <a:p>
            <a:r>
              <a:rPr lang="en-US" sz="2400" dirty="0"/>
              <a:t>HDFS master: </a:t>
            </a:r>
            <a:r>
              <a:rPr lang="en-US" sz="2400" dirty="0" err="1"/>
              <a:t>namenode</a:t>
            </a:r>
            <a:endParaRPr lang="en-US" sz="2400" dirty="0"/>
          </a:p>
          <a:p>
            <a:pPr lvl="1"/>
            <a:r>
              <a:rPr lang="en-US" sz="2000" dirty="0"/>
              <a:t>Manage namespace and metadata</a:t>
            </a:r>
          </a:p>
          <a:p>
            <a:pPr lvl="1"/>
            <a:r>
              <a:rPr lang="en-US" sz="2000" dirty="0"/>
              <a:t>Monitor </a:t>
            </a:r>
            <a:r>
              <a:rPr lang="en-US" sz="2000" dirty="0" err="1"/>
              <a:t>datanode</a:t>
            </a:r>
            <a:endParaRPr lang="en-US" sz="2000" dirty="0"/>
          </a:p>
          <a:p>
            <a:r>
              <a:rPr lang="en-US" sz="2400" dirty="0"/>
              <a:t>HDFS slave: </a:t>
            </a:r>
            <a:r>
              <a:rPr lang="en-US" sz="2400" dirty="0" err="1"/>
              <a:t>datanode</a:t>
            </a:r>
            <a:endParaRPr lang="en-US" sz="2400" dirty="0"/>
          </a:p>
          <a:p>
            <a:pPr lvl="1"/>
            <a:r>
              <a:rPr lang="en-US" sz="2000" dirty="0"/>
              <a:t>Handle read/write the actual data</a:t>
            </a:r>
          </a:p>
        </p:txBody>
      </p:sp>
      <p:sp>
        <p:nvSpPr>
          <p:cNvPr id="4" name="Slide Number Placeholder 3"/>
          <p:cNvSpPr>
            <a:spLocks noGrp="1"/>
          </p:cNvSpPr>
          <p:nvPr>
            <p:ph type="sldNum" sz="quarter" idx="12"/>
          </p:nvPr>
        </p:nvSpPr>
        <p:spPr/>
        <p:txBody>
          <a:bodyPr/>
          <a:lstStyle/>
          <a:p>
            <a:fld id="{B521CF48-C4A7-EF46-8C51-177FA25324C6}" type="slidenum">
              <a:rPr lang="en-US" smtClean="0"/>
              <a:t>30</a:t>
            </a:fld>
            <a:endParaRPr lang="en-US" dirty="0"/>
          </a:p>
        </p:txBody>
      </p:sp>
    </p:spTree>
    <p:extLst>
      <p:ext uri="{BB962C8B-B14F-4D97-AF65-F5344CB8AC3E}">
        <p14:creationId xmlns:p14="http://schemas.microsoft.com/office/powerpoint/2010/main" val="4644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704B-F51F-184E-97F2-A2C46D16DCC4}"/>
              </a:ext>
            </a:extLst>
          </p:cNvPr>
          <p:cNvSpPr>
            <a:spLocks noGrp="1"/>
          </p:cNvSpPr>
          <p:nvPr>
            <p:ph type="title"/>
          </p:nvPr>
        </p:nvSpPr>
        <p:spPr/>
        <p:txBody>
          <a:bodyPr/>
          <a:lstStyle/>
          <a:p>
            <a:r>
              <a:rPr lang="vi-VN" dirty="0"/>
              <a:t>HDFS main design principles</a:t>
            </a:r>
          </a:p>
        </p:txBody>
      </p:sp>
      <p:sp>
        <p:nvSpPr>
          <p:cNvPr id="3" name="Content Placeholder 2">
            <a:extLst>
              <a:ext uri="{FF2B5EF4-FFF2-40B4-BE49-F238E27FC236}">
                <a16:creationId xmlns:a16="http://schemas.microsoft.com/office/drawing/2014/main" id="{9D5FC9AF-615A-0F4F-9DEB-9538678FB28E}"/>
              </a:ext>
            </a:extLst>
          </p:cNvPr>
          <p:cNvSpPr>
            <a:spLocks noGrp="1"/>
          </p:cNvSpPr>
          <p:nvPr>
            <p:ph idx="1"/>
          </p:nvPr>
        </p:nvSpPr>
        <p:spPr/>
        <p:txBody>
          <a:bodyPr>
            <a:normAutofit/>
          </a:bodyPr>
          <a:lstStyle/>
          <a:p>
            <a:r>
              <a:rPr lang="vi-VN" sz="2400" dirty="0"/>
              <a:t>I/O pattern</a:t>
            </a:r>
          </a:p>
          <a:p>
            <a:pPr lvl="1"/>
            <a:r>
              <a:rPr lang="vi-VN" sz="2000" dirty="0"/>
              <a:t>Append only </a:t>
            </a:r>
            <a:r>
              <a:rPr lang="vi-VN" sz="2000" dirty="0">
                <a:sym typeface="Wingdings" pitchFamily="2" charset="2"/>
              </a:rPr>
              <a:t> reduce synchronization </a:t>
            </a:r>
            <a:endParaRPr lang="vi-VN" sz="2000" dirty="0"/>
          </a:p>
          <a:p>
            <a:r>
              <a:rPr lang="vi-VN" sz="2400" dirty="0"/>
              <a:t>Data distribution</a:t>
            </a:r>
          </a:p>
          <a:p>
            <a:pPr lvl="1"/>
            <a:r>
              <a:rPr lang="vi-VN" sz="2000" dirty="0"/>
              <a:t>File is splitted in big chunks (64 MB)</a:t>
            </a:r>
          </a:p>
          <a:p>
            <a:pPr marL="342900" lvl="1" indent="0">
              <a:buNone/>
            </a:pPr>
            <a:r>
              <a:rPr lang="vi-VN" sz="2000" dirty="0">
                <a:sym typeface="Wingdings" pitchFamily="2" charset="2"/>
              </a:rPr>
              <a:t> reduce metadata size</a:t>
            </a:r>
          </a:p>
          <a:p>
            <a:pPr marL="342900" lvl="1" indent="0">
              <a:buNone/>
            </a:pPr>
            <a:r>
              <a:rPr lang="vi-VN" sz="2000" dirty="0">
                <a:sym typeface="Wingdings" pitchFamily="2" charset="2"/>
              </a:rPr>
              <a:t> reduce network communication</a:t>
            </a:r>
            <a:endParaRPr lang="vi-VN" sz="2000" dirty="0"/>
          </a:p>
          <a:p>
            <a:r>
              <a:rPr lang="vi-VN" sz="2400" dirty="0"/>
              <a:t>Data replication</a:t>
            </a:r>
          </a:p>
          <a:p>
            <a:pPr lvl="1"/>
            <a:r>
              <a:rPr lang="vi-VN" sz="2000" dirty="0"/>
              <a:t>Each chunk is usually replicated in 3 different nodes</a:t>
            </a:r>
          </a:p>
          <a:p>
            <a:r>
              <a:rPr lang="vi-VN" sz="2400" dirty="0"/>
              <a:t>Fault tolerance</a:t>
            </a:r>
          </a:p>
          <a:p>
            <a:pPr lvl="1"/>
            <a:r>
              <a:rPr lang="vi-VN" sz="2000" dirty="0"/>
              <a:t>Data node: re-replication</a:t>
            </a:r>
          </a:p>
          <a:p>
            <a:pPr lvl="1"/>
            <a:r>
              <a:rPr lang="vi-VN" sz="2000" dirty="0"/>
              <a:t>Name node</a:t>
            </a:r>
          </a:p>
          <a:p>
            <a:pPr lvl="2"/>
            <a:r>
              <a:rPr lang="vi-VN" sz="1600" dirty="0"/>
              <a:t>Secondary namenode</a:t>
            </a:r>
          </a:p>
          <a:p>
            <a:pPr lvl="2"/>
            <a:r>
              <a:rPr lang="vi-VN" sz="1600" dirty="0"/>
              <a:t>Enqury data nodes instead of complex checkpointing scheme</a:t>
            </a:r>
          </a:p>
        </p:txBody>
      </p:sp>
      <p:sp>
        <p:nvSpPr>
          <p:cNvPr id="4" name="Slide Number Placeholder 3">
            <a:extLst>
              <a:ext uri="{FF2B5EF4-FFF2-40B4-BE49-F238E27FC236}">
                <a16:creationId xmlns:a16="http://schemas.microsoft.com/office/drawing/2014/main" id="{F6DAD3ED-7CFD-6843-B799-840682EE12E3}"/>
              </a:ext>
            </a:extLst>
          </p:cNvPr>
          <p:cNvSpPr>
            <a:spLocks noGrp="1"/>
          </p:cNvSpPr>
          <p:nvPr>
            <p:ph type="sldNum" sz="quarter" idx="12"/>
          </p:nvPr>
        </p:nvSpPr>
        <p:spPr/>
        <p:txBody>
          <a:bodyPr/>
          <a:lstStyle/>
          <a:p>
            <a:fld id="{A02EBBDA-6239-48A4-BF42-145536EAE284}" type="slidenum">
              <a:rPr lang="en-US" smtClean="0"/>
              <a:t>31</a:t>
            </a:fld>
            <a:endParaRPr lang="en-US"/>
          </a:p>
        </p:txBody>
      </p:sp>
    </p:spTree>
    <p:extLst>
      <p:ext uri="{BB962C8B-B14F-4D97-AF65-F5344CB8AC3E}">
        <p14:creationId xmlns:p14="http://schemas.microsoft.com/office/powerpoint/2010/main" val="317873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a:t>
            </a:r>
            <a:r>
              <a:rPr lang="en-US" dirty="0" err="1"/>
              <a:t>MapReduce</a:t>
            </a:r>
            <a:endParaRPr lang="en-US" dirty="0"/>
          </a:p>
        </p:txBody>
      </p:sp>
      <p:sp>
        <p:nvSpPr>
          <p:cNvPr id="3" name="Content Placeholder 2"/>
          <p:cNvSpPr>
            <a:spLocks noGrp="1"/>
          </p:cNvSpPr>
          <p:nvPr>
            <p:ph idx="1"/>
          </p:nvPr>
        </p:nvSpPr>
        <p:spPr/>
        <p:txBody>
          <a:bodyPr>
            <a:noAutofit/>
          </a:bodyPr>
          <a:lstStyle/>
          <a:p>
            <a:r>
              <a:rPr lang="en-US" sz="2400" dirty="0" err="1"/>
              <a:t>MapReduce</a:t>
            </a:r>
            <a:r>
              <a:rPr lang="en-US" sz="2400" dirty="0"/>
              <a:t> framework is the </a:t>
            </a:r>
            <a:r>
              <a:rPr lang="en-US" sz="2400" dirty="0" err="1"/>
              <a:t>Hadoop</a:t>
            </a:r>
            <a:r>
              <a:rPr lang="en-US" sz="2400" dirty="0"/>
              <a:t> default data processing engine </a:t>
            </a:r>
          </a:p>
          <a:p>
            <a:r>
              <a:rPr lang="en-US" sz="2400" dirty="0" err="1"/>
              <a:t>MapReduce</a:t>
            </a:r>
            <a:r>
              <a:rPr lang="en-US" sz="2400" dirty="0"/>
              <a:t> is a programming model for data processing</a:t>
            </a:r>
          </a:p>
          <a:p>
            <a:pPr lvl="1"/>
            <a:r>
              <a:rPr lang="en-US" sz="2000" dirty="0"/>
              <a:t>it is not a language, a style of processing data created by Google</a:t>
            </a:r>
          </a:p>
          <a:p>
            <a:r>
              <a:rPr lang="en-US" sz="2400" dirty="0"/>
              <a:t>The beauty of </a:t>
            </a:r>
            <a:r>
              <a:rPr lang="en-US" sz="2400" dirty="0" err="1"/>
              <a:t>MapReduce</a:t>
            </a:r>
            <a:endParaRPr lang="en-US" sz="2400" dirty="0"/>
          </a:p>
          <a:p>
            <a:pPr lvl="1"/>
            <a:r>
              <a:rPr lang="en-US" sz="2000" dirty="0"/>
              <a:t>Simplicity</a:t>
            </a:r>
          </a:p>
          <a:p>
            <a:pPr lvl="1"/>
            <a:r>
              <a:rPr lang="en-US" sz="2000" dirty="0"/>
              <a:t>Flexibility</a:t>
            </a:r>
          </a:p>
          <a:p>
            <a:pPr lvl="1"/>
            <a:r>
              <a:rPr lang="en-US" sz="2000" dirty="0"/>
              <a:t>Scalability</a:t>
            </a:r>
          </a:p>
        </p:txBody>
      </p:sp>
      <p:sp>
        <p:nvSpPr>
          <p:cNvPr id="4" name="Slide Number Placeholder 3"/>
          <p:cNvSpPr>
            <a:spLocks noGrp="1"/>
          </p:cNvSpPr>
          <p:nvPr>
            <p:ph type="sldNum" sz="quarter" idx="12"/>
          </p:nvPr>
        </p:nvSpPr>
        <p:spPr/>
        <p:txBody>
          <a:bodyPr/>
          <a:lstStyle/>
          <a:p>
            <a:fld id="{B521CF48-C4A7-EF46-8C51-177FA25324C6}" type="slidenum">
              <a:rPr lang="en-US" smtClean="0"/>
              <a:t>32</a:t>
            </a:fld>
            <a:endParaRPr lang="en-US" dirty="0"/>
          </a:p>
        </p:txBody>
      </p:sp>
    </p:spTree>
    <p:extLst>
      <p:ext uri="{BB962C8B-B14F-4D97-AF65-F5344CB8AC3E}">
        <p14:creationId xmlns:p14="http://schemas.microsoft.com/office/powerpoint/2010/main" val="1399405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dirty="0">
                <a:latin typeface="Arial" charset="0"/>
              </a:rPr>
              <a:t>a MR job = {Isolated Tasks}n</a:t>
            </a:r>
          </a:p>
        </p:txBody>
      </p:sp>
      <p:sp>
        <p:nvSpPr>
          <p:cNvPr id="3075" name="Rectangle 3"/>
          <p:cNvSpPr>
            <a:spLocks noGrp="1" noChangeArrowheads="1"/>
          </p:cNvSpPr>
          <p:nvPr>
            <p:ph idx="1"/>
          </p:nvPr>
        </p:nvSpPr>
        <p:spPr/>
        <p:txBody>
          <a:bodyPr>
            <a:normAutofit/>
          </a:bodyPr>
          <a:lstStyle/>
          <a:p>
            <a:pPr marL="342900" lvl="1" indent="-342900" algn="just">
              <a:defRPr/>
            </a:pPr>
            <a:r>
              <a:rPr lang="en-US" sz="2400" dirty="0" err="1"/>
              <a:t>MapReduce</a:t>
            </a:r>
            <a:r>
              <a:rPr lang="en-US" sz="2400" dirty="0"/>
              <a:t> divides the workload into multiple </a:t>
            </a:r>
            <a:r>
              <a:rPr lang="en-US" sz="2400" i="1" dirty="0"/>
              <a:t>independent</a:t>
            </a:r>
            <a:r>
              <a:rPr lang="en-US" sz="2400" dirty="0"/>
              <a:t> </a:t>
            </a:r>
            <a:r>
              <a:rPr lang="en-US" sz="2400" i="1" dirty="0"/>
              <a:t>tasks</a:t>
            </a:r>
            <a:r>
              <a:rPr lang="en-US" sz="2400" dirty="0"/>
              <a:t> and schedule them across cluster nodes</a:t>
            </a:r>
          </a:p>
          <a:p>
            <a:pPr marL="342900" lvl="1" indent="-342900" algn="just">
              <a:defRPr/>
            </a:pPr>
            <a:r>
              <a:rPr lang="en-US" sz="2400" dirty="0">
                <a:solidFill>
                  <a:srgbClr val="FF0000"/>
                </a:solidFill>
              </a:rPr>
              <a:t>A work performed by each task is done </a:t>
            </a:r>
            <a:r>
              <a:rPr lang="en-US" sz="2400" i="1" dirty="0">
                <a:solidFill>
                  <a:srgbClr val="FF0000"/>
                </a:solidFill>
              </a:rPr>
              <a:t>in isolation </a:t>
            </a:r>
            <a:r>
              <a:rPr lang="en-US" sz="2400" dirty="0">
                <a:solidFill>
                  <a:srgbClr val="FF0000"/>
                </a:solidFill>
              </a:rPr>
              <a:t>from one another for scalability reasons </a:t>
            </a:r>
          </a:p>
          <a:p>
            <a:pPr marL="685800" lvl="2" indent="-342900" algn="just">
              <a:defRPr/>
            </a:pPr>
            <a:r>
              <a:rPr lang="en-US" sz="2000" dirty="0"/>
              <a:t>The communication overhead required to keep the data on the nodes synchronized at all times would prevent the model from performing reliably and efficiently at large scale</a:t>
            </a:r>
          </a:p>
          <a:p>
            <a:pPr algn="just" eaLnBrk="1" hangingPunct="1">
              <a:defRPr/>
            </a:pPr>
            <a:endParaRPr lang="en-US" sz="2400" dirty="0">
              <a:ea typeface="+mn-ea"/>
            </a:endParaRPr>
          </a:p>
        </p:txBody>
      </p:sp>
      <p:sp>
        <p:nvSpPr>
          <p:cNvPr id="22531"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39119F-DF7E-A04F-8ED5-E6C139DA5494}" type="slidenum">
              <a:rPr lang="en-US" sz="1400">
                <a:solidFill>
                  <a:schemeClr val="bg2"/>
                </a:solidFill>
              </a:rPr>
              <a:pPr eaLnBrk="1" hangingPunct="1"/>
              <a:t>33</a:t>
            </a:fld>
            <a:endParaRPr lang="en-US" sz="1400">
              <a:solidFill>
                <a:schemeClr val="bg2"/>
              </a:solidFill>
            </a:endParaRPr>
          </a:p>
        </p:txBody>
      </p:sp>
    </p:spTree>
    <p:extLst>
      <p:ext uri="{BB962C8B-B14F-4D97-AF65-F5344CB8AC3E}">
        <p14:creationId xmlns:p14="http://schemas.microsoft.com/office/powerpoint/2010/main" val="127035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atin typeface="Arial" charset="0"/>
              </a:rPr>
              <a:t>Data Distribution</a:t>
            </a:r>
          </a:p>
        </p:txBody>
      </p:sp>
      <p:sp>
        <p:nvSpPr>
          <p:cNvPr id="3075" name="Rectangle 3"/>
          <p:cNvSpPr>
            <a:spLocks noGrp="1" noChangeArrowheads="1"/>
          </p:cNvSpPr>
          <p:nvPr>
            <p:ph idx="1"/>
          </p:nvPr>
        </p:nvSpPr>
        <p:spPr/>
        <p:txBody>
          <a:bodyPr>
            <a:normAutofit/>
          </a:bodyPr>
          <a:lstStyle/>
          <a:p>
            <a:pPr algn="just" eaLnBrk="1" hangingPunct="1"/>
            <a:r>
              <a:rPr lang="en-US" sz="2400" dirty="0">
                <a:latin typeface="Arial" charset="0"/>
              </a:rPr>
              <a:t>In a </a:t>
            </a:r>
            <a:r>
              <a:rPr lang="en-US" sz="2400" dirty="0" err="1">
                <a:latin typeface="Arial" charset="0"/>
              </a:rPr>
              <a:t>MapReduce</a:t>
            </a:r>
            <a:r>
              <a:rPr lang="en-US" sz="2400" dirty="0">
                <a:latin typeface="Arial" charset="0"/>
              </a:rPr>
              <a:t> cluster, data is usually managed by a distributed file systems (e.g., HDFS)</a:t>
            </a:r>
          </a:p>
          <a:p>
            <a:pPr algn="just"/>
            <a:r>
              <a:rPr lang="en-US" sz="2400" dirty="0">
                <a:solidFill>
                  <a:srgbClr val="FF0000"/>
                </a:solidFill>
                <a:latin typeface="Arial" charset="0"/>
              </a:rPr>
              <a:t>Move code to data and not data to code</a:t>
            </a:r>
            <a:endParaRPr lang="en-US" sz="2000" dirty="0">
              <a:solidFill>
                <a:srgbClr val="FF0000"/>
              </a:solidFill>
              <a:latin typeface="Arial" charset="0"/>
            </a:endParaRPr>
          </a:p>
          <a:p>
            <a:pPr lvl="1" algn="just" eaLnBrk="1" hangingPunct="1">
              <a:buFont typeface="Arial"/>
              <a:buChar char="•"/>
            </a:pPr>
            <a:endParaRPr lang="en-US" sz="2000" dirty="0">
              <a:latin typeface="Arial" charset="0"/>
              <a:cs typeface="Arial" charset="0"/>
            </a:endParaRPr>
          </a:p>
        </p:txBody>
      </p:sp>
      <p:sp>
        <p:nvSpPr>
          <p:cNvPr id="23555"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29161B-3E20-3F4B-835A-F1FE2741D8F3}" type="slidenum">
              <a:rPr lang="en-US" sz="1400">
                <a:solidFill>
                  <a:schemeClr val="bg2"/>
                </a:solidFill>
              </a:rPr>
              <a:pPr eaLnBrk="1" hangingPunct="1"/>
              <a:t>34</a:t>
            </a:fld>
            <a:endParaRPr lang="en-US" sz="1400">
              <a:solidFill>
                <a:schemeClr val="bg2"/>
              </a:solidFill>
            </a:endParaRPr>
          </a:p>
        </p:txBody>
      </p:sp>
      <p:sp>
        <p:nvSpPr>
          <p:cNvPr id="2" name="Rectangle 1"/>
          <p:cNvSpPr/>
          <p:nvPr/>
        </p:nvSpPr>
        <p:spPr>
          <a:xfrm>
            <a:off x="3020802" y="3397872"/>
            <a:ext cx="3048000" cy="4572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Input data: A large file</a:t>
            </a:r>
          </a:p>
        </p:txBody>
      </p:sp>
      <p:sp>
        <p:nvSpPr>
          <p:cNvPr id="3" name="Rectangle 2"/>
          <p:cNvSpPr/>
          <p:nvPr/>
        </p:nvSpPr>
        <p:spPr>
          <a:xfrm>
            <a:off x="1420602" y="4236072"/>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t>Node 1</a:t>
            </a:r>
          </a:p>
          <a:p>
            <a:pPr algn="ctr">
              <a:defRPr/>
            </a:pPr>
            <a:endParaRPr lang="en-US" sz="1200" dirty="0"/>
          </a:p>
        </p:txBody>
      </p:sp>
      <p:sp>
        <p:nvSpPr>
          <p:cNvPr id="4" name="Rounded Rectangle 3"/>
          <p:cNvSpPr/>
          <p:nvPr/>
        </p:nvSpPr>
        <p:spPr>
          <a:xfrm>
            <a:off x="1496802" y="4602785"/>
            <a:ext cx="1314450" cy="3048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 of input data</a:t>
            </a:r>
          </a:p>
        </p:txBody>
      </p:sp>
      <p:sp>
        <p:nvSpPr>
          <p:cNvPr id="5" name="Down Arrow 4"/>
          <p:cNvSpPr/>
          <p:nvPr/>
        </p:nvSpPr>
        <p:spPr>
          <a:xfrm>
            <a:off x="1877802" y="3702672"/>
            <a:ext cx="533400"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2011152" y="3550274"/>
            <a:ext cx="1009650" cy="157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Down Arrow 9"/>
          <p:cNvSpPr/>
          <p:nvPr/>
        </p:nvSpPr>
        <p:spPr>
          <a:xfrm>
            <a:off x="6678402" y="3702672"/>
            <a:ext cx="533400"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068802" y="3550274"/>
            <a:ext cx="1009650" cy="157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3782802" y="4236072"/>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t>Node 2</a:t>
            </a:r>
          </a:p>
          <a:p>
            <a:pPr algn="ctr">
              <a:defRPr/>
            </a:pPr>
            <a:endParaRPr lang="en-US" sz="1200" dirty="0"/>
          </a:p>
        </p:txBody>
      </p:sp>
      <p:sp>
        <p:nvSpPr>
          <p:cNvPr id="13" name="Rounded Rectangle 12"/>
          <p:cNvSpPr/>
          <p:nvPr/>
        </p:nvSpPr>
        <p:spPr>
          <a:xfrm>
            <a:off x="3859002" y="4602785"/>
            <a:ext cx="1314450" cy="304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 of input data</a:t>
            </a:r>
          </a:p>
        </p:txBody>
      </p:sp>
      <p:sp>
        <p:nvSpPr>
          <p:cNvPr id="14" name="Rectangle 13"/>
          <p:cNvSpPr/>
          <p:nvPr/>
        </p:nvSpPr>
        <p:spPr>
          <a:xfrm>
            <a:off x="6221202" y="4236072"/>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t>Node 3</a:t>
            </a:r>
          </a:p>
          <a:p>
            <a:pPr algn="ctr">
              <a:defRPr/>
            </a:pPr>
            <a:endParaRPr lang="en-US" sz="1200" dirty="0"/>
          </a:p>
        </p:txBody>
      </p:sp>
      <p:sp>
        <p:nvSpPr>
          <p:cNvPr id="15" name="Rounded Rectangle 14"/>
          <p:cNvSpPr/>
          <p:nvPr/>
        </p:nvSpPr>
        <p:spPr>
          <a:xfrm>
            <a:off x="6297402" y="4602785"/>
            <a:ext cx="1314450" cy="3048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 of input data</a:t>
            </a:r>
          </a:p>
        </p:txBody>
      </p:sp>
      <p:sp>
        <p:nvSpPr>
          <p:cNvPr id="16" name="Down Arrow 15"/>
          <p:cNvSpPr/>
          <p:nvPr/>
        </p:nvSpPr>
        <p:spPr>
          <a:xfrm>
            <a:off x="4240002" y="3855072"/>
            <a:ext cx="533400" cy="3048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20646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animBg="1"/>
      <p:bldP spid="11" grpId="0" animBg="1"/>
      <p:bldP spid="12" grpId="0" animBg="1"/>
      <p:bldP spid="13"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atin typeface="Arial" charset="0"/>
              </a:rPr>
              <a:t>Keys and Values</a:t>
            </a:r>
          </a:p>
        </p:txBody>
      </p:sp>
      <p:sp>
        <p:nvSpPr>
          <p:cNvPr id="3075" name="Rectangle 3"/>
          <p:cNvSpPr>
            <a:spLocks noGrp="1" noChangeArrowheads="1"/>
          </p:cNvSpPr>
          <p:nvPr>
            <p:ph idx="1"/>
          </p:nvPr>
        </p:nvSpPr>
        <p:spPr/>
        <p:txBody>
          <a:bodyPr>
            <a:normAutofit/>
          </a:bodyPr>
          <a:lstStyle/>
          <a:p>
            <a:pPr marL="342900" lvl="1" indent="-342900" algn="just" eaLnBrk="1" hangingPunct="1">
              <a:buFont typeface="Arial"/>
              <a:buChar char="•"/>
              <a:defRPr/>
            </a:pPr>
            <a:r>
              <a:rPr lang="en-US" sz="2400" dirty="0"/>
              <a:t>The programmer in </a:t>
            </a:r>
            <a:r>
              <a:rPr lang="en-US" sz="2400" dirty="0" err="1"/>
              <a:t>MapReduce</a:t>
            </a:r>
            <a:r>
              <a:rPr lang="en-US" sz="2400" dirty="0"/>
              <a:t> has to specify two functions, the </a:t>
            </a:r>
            <a:r>
              <a:rPr lang="en-US" sz="2400" i="1" dirty="0"/>
              <a:t>map function </a:t>
            </a:r>
            <a:r>
              <a:rPr lang="en-US" sz="2400" dirty="0"/>
              <a:t>and the </a:t>
            </a:r>
            <a:r>
              <a:rPr lang="en-US" sz="2400" i="1" dirty="0"/>
              <a:t>reduce function </a:t>
            </a:r>
            <a:r>
              <a:rPr lang="en-US" sz="2400" dirty="0"/>
              <a:t>that implement the Mapper and the Reducer in a </a:t>
            </a:r>
            <a:r>
              <a:rPr lang="en-US" sz="2400" dirty="0" err="1"/>
              <a:t>MapReduce</a:t>
            </a:r>
            <a:r>
              <a:rPr lang="en-US" sz="2400" dirty="0"/>
              <a:t> program</a:t>
            </a:r>
          </a:p>
          <a:p>
            <a:pPr marL="342900" lvl="1" indent="-342900" algn="just" eaLnBrk="1" hangingPunct="1">
              <a:buFont typeface="Arial"/>
              <a:buChar char="•"/>
              <a:defRPr/>
            </a:pPr>
            <a:r>
              <a:rPr lang="en-US" sz="2400" dirty="0"/>
              <a:t>In </a:t>
            </a:r>
            <a:r>
              <a:rPr lang="en-US" sz="2400" dirty="0" err="1"/>
              <a:t>MapReduce</a:t>
            </a:r>
            <a:r>
              <a:rPr lang="en-US" sz="2400" dirty="0"/>
              <a:t> data elements are always structured as </a:t>
            </a:r>
            <a:br>
              <a:rPr lang="en-US" sz="2400" dirty="0"/>
            </a:br>
            <a:r>
              <a:rPr lang="en-US" sz="2400" dirty="0"/>
              <a:t>key-value (i.e., (K, V)) pairs</a:t>
            </a:r>
          </a:p>
          <a:p>
            <a:pPr marL="342900" lvl="1" indent="-342900" algn="just" eaLnBrk="1" hangingPunct="1">
              <a:buFont typeface="Arial"/>
              <a:buChar char="•"/>
              <a:defRPr/>
            </a:pPr>
            <a:r>
              <a:rPr lang="en-US" sz="2400" dirty="0"/>
              <a:t>The map and reduce functions receive and </a:t>
            </a:r>
            <a:r>
              <a:rPr lang="en-US" sz="2400" i="1" dirty="0"/>
              <a:t>emit</a:t>
            </a:r>
            <a:r>
              <a:rPr lang="en-US" sz="2400" dirty="0"/>
              <a:t> (K, V) pairs</a:t>
            </a:r>
          </a:p>
        </p:txBody>
      </p:sp>
      <p:sp>
        <p:nvSpPr>
          <p:cNvPr id="2" name="Rectangle 1"/>
          <p:cNvSpPr/>
          <p:nvPr/>
        </p:nvSpPr>
        <p:spPr>
          <a:xfrm>
            <a:off x="1371600" y="4937125"/>
            <a:ext cx="533400" cy="13716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dirty="0"/>
              <a:t>(K, V) Pairs</a:t>
            </a:r>
          </a:p>
        </p:txBody>
      </p:sp>
      <p:sp>
        <p:nvSpPr>
          <p:cNvPr id="3" name="Chevron 2"/>
          <p:cNvSpPr/>
          <p:nvPr/>
        </p:nvSpPr>
        <p:spPr>
          <a:xfrm>
            <a:off x="2133600" y="5089525"/>
            <a:ext cx="304800" cy="1066800"/>
          </a:xfrm>
          <a:prstGeom prst="chevr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 name="Oval 3"/>
          <p:cNvSpPr/>
          <p:nvPr/>
        </p:nvSpPr>
        <p:spPr>
          <a:xfrm>
            <a:off x="2609850" y="5089525"/>
            <a:ext cx="990600" cy="10668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400" dirty="0"/>
              <a:t>Map Function</a:t>
            </a:r>
          </a:p>
        </p:txBody>
      </p:sp>
      <p:sp>
        <p:nvSpPr>
          <p:cNvPr id="8" name="Chevron 7"/>
          <p:cNvSpPr/>
          <p:nvPr/>
        </p:nvSpPr>
        <p:spPr>
          <a:xfrm>
            <a:off x="3733800" y="5089525"/>
            <a:ext cx="304800" cy="1066800"/>
          </a:xfrm>
          <a:prstGeom prst="chevr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9" name="Rectangle 8"/>
          <p:cNvSpPr/>
          <p:nvPr/>
        </p:nvSpPr>
        <p:spPr>
          <a:xfrm>
            <a:off x="4267200" y="4937125"/>
            <a:ext cx="5334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a:solidFill>
                  <a:srgbClr val="FFFFFF"/>
                </a:solidFill>
                <a:latin typeface="Arial" charset="0"/>
                <a:ea typeface="ＭＳ Ｐゴシック" charset="0"/>
                <a:cs typeface="Arial" charset="0"/>
              </a:rPr>
              <a:t>(K</a:t>
            </a:r>
            <a:r>
              <a:rPr lang="ja-JP" altLang="en-US" sz="1200">
                <a:solidFill>
                  <a:srgbClr val="FFFFFF"/>
                </a:solidFill>
                <a:latin typeface="Arial" charset="0"/>
                <a:ea typeface="ＭＳ Ｐゴシック" charset="0"/>
                <a:cs typeface="Arial" charset="0"/>
              </a:rPr>
              <a:t>’</a:t>
            </a:r>
            <a:r>
              <a:rPr lang="en-US" sz="1200">
                <a:solidFill>
                  <a:srgbClr val="FFFFFF"/>
                </a:solidFill>
                <a:latin typeface="Arial" charset="0"/>
                <a:ea typeface="ＭＳ Ｐゴシック" charset="0"/>
                <a:cs typeface="Arial" charset="0"/>
              </a:rPr>
              <a:t>, V</a:t>
            </a:r>
            <a:r>
              <a:rPr lang="ja-JP" altLang="en-US" sz="1200">
                <a:solidFill>
                  <a:srgbClr val="FFFFFF"/>
                </a:solidFill>
                <a:latin typeface="Arial" charset="0"/>
                <a:ea typeface="ＭＳ Ｐゴシック" charset="0"/>
                <a:cs typeface="Arial" charset="0"/>
              </a:rPr>
              <a:t>’</a:t>
            </a:r>
            <a:r>
              <a:rPr lang="en-US" sz="1200">
                <a:solidFill>
                  <a:srgbClr val="FFFFFF"/>
                </a:solidFill>
                <a:latin typeface="Arial" charset="0"/>
                <a:ea typeface="ＭＳ Ｐゴシック" charset="0"/>
                <a:cs typeface="Arial" charset="0"/>
              </a:rPr>
              <a:t>) Pairs</a:t>
            </a:r>
          </a:p>
        </p:txBody>
      </p:sp>
      <p:sp>
        <p:nvSpPr>
          <p:cNvPr id="10" name="Chevron 9"/>
          <p:cNvSpPr/>
          <p:nvPr/>
        </p:nvSpPr>
        <p:spPr>
          <a:xfrm>
            <a:off x="5029200" y="5089525"/>
            <a:ext cx="304800" cy="1066800"/>
          </a:xfrm>
          <a:prstGeom prst="chevr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Oval 10"/>
          <p:cNvSpPr/>
          <p:nvPr/>
        </p:nvSpPr>
        <p:spPr>
          <a:xfrm>
            <a:off x="5562600" y="5089525"/>
            <a:ext cx="990600" cy="1066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400" dirty="0"/>
              <a:t>Reduce Function</a:t>
            </a:r>
          </a:p>
        </p:txBody>
      </p:sp>
      <p:sp>
        <p:nvSpPr>
          <p:cNvPr id="12" name="Chevron 11"/>
          <p:cNvSpPr/>
          <p:nvPr/>
        </p:nvSpPr>
        <p:spPr>
          <a:xfrm>
            <a:off x="6705600" y="5089525"/>
            <a:ext cx="304800" cy="1066800"/>
          </a:xfrm>
          <a:prstGeom prst="chevr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Rectangle 12"/>
          <p:cNvSpPr/>
          <p:nvPr/>
        </p:nvSpPr>
        <p:spPr>
          <a:xfrm>
            <a:off x="7315200" y="4937125"/>
            <a:ext cx="5334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200">
                <a:solidFill>
                  <a:srgbClr val="FFFFFF"/>
                </a:solidFill>
                <a:latin typeface="Arial" charset="0"/>
                <a:ea typeface="ＭＳ Ｐゴシック" charset="0"/>
                <a:cs typeface="Arial" charset="0"/>
              </a:rPr>
              <a:t>(K</a:t>
            </a:r>
            <a:r>
              <a:rPr lang="ja-JP" altLang="en-US" sz="1200">
                <a:solidFill>
                  <a:srgbClr val="FFFFFF"/>
                </a:solidFill>
                <a:latin typeface="Arial" charset="0"/>
                <a:ea typeface="ＭＳ Ｐゴシック" charset="0"/>
                <a:cs typeface="Arial" charset="0"/>
              </a:rPr>
              <a:t>’’</a:t>
            </a:r>
            <a:r>
              <a:rPr lang="en-US" sz="1200">
                <a:solidFill>
                  <a:srgbClr val="FFFFFF"/>
                </a:solidFill>
                <a:latin typeface="Arial" charset="0"/>
                <a:ea typeface="ＭＳ Ｐゴシック" charset="0"/>
                <a:cs typeface="Arial" charset="0"/>
              </a:rPr>
              <a:t>, V</a:t>
            </a:r>
            <a:r>
              <a:rPr lang="ja-JP" altLang="en-US" sz="1200">
                <a:solidFill>
                  <a:srgbClr val="FFFFFF"/>
                </a:solidFill>
                <a:latin typeface="Arial" charset="0"/>
                <a:ea typeface="ＭＳ Ｐゴシック" charset="0"/>
                <a:cs typeface="Arial" charset="0"/>
              </a:rPr>
              <a:t>’’</a:t>
            </a:r>
            <a:r>
              <a:rPr lang="en-US" sz="1200">
                <a:solidFill>
                  <a:srgbClr val="FFFFFF"/>
                </a:solidFill>
                <a:latin typeface="Arial" charset="0"/>
                <a:ea typeface="ＭＳ Ｐゴシック" charset="0"/>
                <a:cs typeface="Arial" charset="0"/>
              </a:rPr>
              <a:t>) Pairs</a:t>
            </a:r>
          </a:p>
        </p:txBody>
      </p:sp>
      <p:sp>
        <p:nvSpPr>
          <p:cNvPr id="14" name="TextBox 13"/>
          <p:cNvSpPr txBox="1">
            <a:spLocks noChangeArrowheads="1"/>
          </p:cNvSpPr>
          <p:nvPr/>
        </p:nvSpPr>
        <p:spPr bwMode="auto">
          <a:xfrm>
            <a:off x="1143001" y="4572001"/>
            <a:ext cx="945992" cy="276999"/>
          </a:xfrm>
          <a:prstGeom prst="rect">
            <a:avLst/>
          </a:prstGeom>
          <a:noFill/>
          <a:ln w="9525">
            <a:solidFill>
              <a:srgbClr val="C00000"/>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Input Splits</a:t>
            </a:r>
          </a:p>
        </p:txBody>
      </p:sp>
      <p:sp>
        <p:nvSpPr>
          <p:cNvPr id="15" name="TextBox 14"/>
          <p:cNvSpPr txBox="1">
            <a:spLocks noChangeArrowheads="1"/>
          </p:cNvSpPr>
          <p:nvPr/>
        </p:nvSpPr>
        <p:spPr bwMode="auto">
          <a:xfrm>
            <a:off x="3657601" y="4572001"/>
            <a:ext cx="1621733" cy="276999"/>
          </a:xfrm>
          <a:prstGeom prst="rect">
            <a:avLst/>
          </a:prstGeom>
          <a:noFill/>
          <a:ln w="9525">
            <a:solidFill>
              <a:srgbClr val="00B050"/>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Intermediate Outputs</a:t>
            </a:r>
          </a:p>
        </p:txBody>
      </p:sp>
      <p:sp>
        <p:nvSpPr>
          <p:cNvPr id="16" name="TextBox 15"/>
          <p:cNvSpPr txBox="1">
            <a:spLocks noChangeArrowheads="1"/>
          </p:cNvSpPr>
          <p:nvPr/>
        </p:nvSpPr>
        <p:spPr bwMode="auto">
          <a:xfrm>
            <a:off x="7032625" y="4572001"/>
            <a:ext cx="1099880" cy="276999"/>
          </a:xfrm>
          <a:prstGeom prst="rect">
            <a:avLst/>
          </a:prstGeom>
          <a:noFill/>
          <a:ln w="9525">
            <a:solidFill>
              <a:srgbClr val="7030A0"/>
            </a:solidFill>
            <a:prstDash val="sysDot"/>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Final Outputs</a:t>
            </a:r>
          </a:p>
        </p:txBody>
      </p:sp>
      <p:sp>
        <p:nvSpPr>
          <p:cNvPr id="5" name="Slide Number Placeholder 4">
            <a:extLst>
              <a:ext uri="{FF2B5EF4-FFF2-40B4-BE49-F238E27FC236}">
                <a16:creationId xmlns:a16="http://schemas.microsoft.com/office/drawing/2014/main" id="{DBCFACCB-1573-3B41-8A55-6E494F8A58FA}"/>
              </a:ext>
            </a:extLst>
          </p:cNvPr>
          <p:cNvSpPr>
            <a:spLocks noGrp="1"/>
          </p:cNvSpPr>
          <p:nvPr>
            <p:ph type="sldNum" sz="quarter" idx="12"/>
          </p:nvPr>
        </p:nvSpPr>
        <p:spPr/>
        <p:txBody>
          <a:bodyPr/>
          <a:lstStyle/>
          <a:p>
            <a:fld id="{A02EBBDA-6239-48A4-BF42-145536EAE284}" type="slidenum">
              <a:rPr lang="en-US" smtClean="0"/>
              <a:t>35</a:t>
            </a:fld>
            <a:endParaRPr lang="en-US"/>
          </a:p>
        </p:txBody>
      </p:sp>
    </p:spTree>
    <p:extLst>
      <p:ext uri="{BB962C8B-B14F-4D97-AF65-F5344CB8AC3E}">
        <p14:creationId xmlns:p14="http://schemas.microsoft.com/office/powerpoint/2010/main" val="1835753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atin typeface="Arial" charset="0"/>
              </a:rPr>
              <a:t>Partitions</a:t>
            </a:r>
          </a:p>
        </p:txBody>
      </p:sp>
      <p:sp>
        <p:nvSpPr>
          <p:cNvPr id="3075" name="Rectangle 3"/>
          <p:cNvSpPr>
            <a:spLocks noGrp="1" noChangeArrowheads="1"/>
          </p:cNvSpPr>
          <p:nvPr>
            <p:ph idx="1"/>
          </p:nvPr>
        </p:nvSpPr>
        <p:spPr/>
        <p:txBody>
          <a:bodyPr>
            <a:normAutofit/>
          </a:bodyPr>
          <a:lstStyle/>
          <a:p>
            <a:pPr marL="342900" lvl="1" indent="-342900" algn="just" eaLnBrk="1" hangingPunct="1">
              <a:buFont typeface="Wingdings" pitchFamily="2" charset="2"/>
              <a:buChar char="§"/>
              <a:defRPr/>
            </a:pPr>
            <a:r>
              <a:rPr lang="en-US" sz="2400" dirty="0"/>
              <a:t>A different subset of intermediate key space is assigned to each Reducer</a:t>
            </a:r>
          </a:p>
          <a:p>
            <a:pPr marL="342900" lvl="1" indent="-342900" algn="just" eaLnBrk="1" hangingPunct="1">
              <a:buFont typeface="Wingdings" pitchFamily="2" charset="2"/>
              <a:buChar char="§"/>
              <a:defRPr/>
            </a:pPr>
            <a:r>
              <a:rPr lang="en-US" sz="2400" dirty="0"/>
              <a:t>These subsets are known as </a:t>
            </a:r>
            <a:r>
              <a:rPr lang="en-US" sz="2400" i="1" dirty="0"/>
              <a:t>partitions</a:t>
            </a: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algn="just" eaLnBrk="1" hangingPunct="1">
              <a:buFont typeface="Wingdings" pitchFamily="2" charset="2"/>
              <a:buChar char="§"/>
              <a:defRPr/>
            </a:pPr>
            <a:endParaRPr lang="en-US" sz="2400" dirty="0">
              <a:ea typeface="+mn-ea"/>
            </a:endParaRPr>
          </a:p>
          <a:p>
            <a:pPr lvl="1" algn="just" eaLnBrk="1" hangingPunct="1">
              <a:buFont typeface="Wingdings" pitchFamily="2" charset="2"/>
              <a:buChar char="§"/>
              <a:defRPr/>
            </a:pPr>
            <a:endParaRPr lang="en-US" sz="1600" dirty="0"/>
          </a:p>
          <a:p>
            <a:pPr algn="just" eaLnBrk="1" hangingPunct="1">
              <a:buFont typeface="Wingdings" pitchFamily="2" charset="2"/>
              <a:buChar char="§"/>
              <a:defRPr/>
            </a:pPr>
            <a:endParaRPr lang="en-US" sz="2000" dirty="0">
              <a:ea typeface="+mn-ea"/>
            </a:endParaRPr>
          </a:p>
          <a:p>
            <a:pPr lvl="1" algn="just" eaLnBrk="1" hangingPunct="1">
              <a:buFont typeface="Wingdings" pitchFamily="2" charset="2"/>
              <a:buChar char="§"/>
              <a:defRPr/>
            </a:pPr>
            <a:endParaRPr lang="en-US" sz="2000" dirty="0"/>
          </a:p>
        </p:txBody>
      </p:sp>
      <p:sp>
        <p:nvSpPr>
          <p:cNvPr id="14" name="Rectangle 13"/>
          <p:cNvSpPr/>
          <p:nvPr/>
        </p:nvSpPr>
        <p:spPr>
          <a:xfrm>
            <a:off x="3294063" y="3973014"/>
            <a:ext cx="304800" cy="228600"/>
          </a:xfrm>
          <a:prstGeom prst="rect">
            <a:avLst/>
          </a:prstGeom>
          <a:solidFill>
            <a:srgbClr val="0000FF"/>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15" name="Rectangle 14"/>
          <p:cNvSpPr/>
          <p:nvPr/>
        </p:nvSpPr>
        <p:spPr>
          <a:xfrm>
            <a:off x="3751263" y="3973014"/>
            <a:ext cx="304800" cy="228600"/>
          </a:xfrm>
          <a:prstGeom prst="rect">
            <a:avLst/>
          </a:prstGeom>
          <a:solidFill>
            <a:srgbClr val="0000FF"/>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16" name="Rectangle 15"/>
          <p:cNvSpPr/>
          <p:nvPr/>
        </p:nvSpPr>
        <p:spPr>
          <a:xfrm>
            <a:off x="4208463" y="3973014"/>
            <a:ext cx="304800" cy="228600"/>
          </a:xfrm>
          <a:prstGeom prst="rect">
            <a:avLst/>
          </a:prstGeom>
          <a:solidFill>
            <a:srgbClr val="0000FF"/>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17" name="Rectangle 16"/>
          <p:cNvSpPr/>
          <p:nvPr/>
        </p:nvSpPr>
        <p:spPr>
          <a:xfrm>
            <a:off x="5046663" y="3973014"/>
            <a:ext cx="304800" cy="2286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18" name="Rectangle 17"/>
          <p:cNvSpPr/>
          <p:nvPr/>
        </p:nvSpPr>
        <p:spPr>
          <a:xfrm>
            <a:off x="5503863" y="3973014"/>
            <a:ext cx="304800" cy="2286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19" name="Rectangle 18"/>
          <p:cNvSpPr/>
          <p:nvPr/>
        </p:nvSpPr>
        <p:spPr>
          <a:xfrm>
            <a:off x="5961063" y="3973014"/>
            <a:ext cx="304800" cy="2286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20" name="Rectangle 19"/>
          <p:cNvSpPr/>
          <p:nvPr/>
        </p:nvSpPr>
        <p:spPr>
          <a:xfrm>
            <a:off x="6418263" y="3973014"/>
            <a:ext cx="304800" cy="2286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21" name="Rectangle 20"/>
          <p:cNvSpPr/>
          <p:nvPr/>
        </p:nvSpPr>
        <p:spPr>
          <a:xfrm>
            <a:off x="7180263" y="3973014"/>
            <a:ext cx="304800" cy="228600"/>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22" name="Rectangle 21"/>
          <p:cNvSpPr/>
          <p:nvPr/>
        </p:nvSpPr>
        <p:spPr>
          <a:xfrm>
            <a:off x="7637463" y="3973014"/>
            <a:ext cx="304800" cy="228600"/>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23" name="Chevron 22"/>
          <p:cNvSpPr/>
          <p:nvPr/>
        </p:nvSpPr>
        <p:spPr>
          <a:xfrm rot="5400000">
            <a:off x="3737771" y="3910308"/>
            <a:ext cx="331787" cy="121920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4" name="Rectangle 23"/>
          <p:cNvSpPr/>
          <p:nvPr/>
        </p:nvSpPr>
        <p:spPr>
          <a:xfrm>
            <a:off x="3675063" y="4809626"/>
            <a:ext cx="457200" cy="381000"/>
          </a:xfrm>
          <a:prstGeom prst="rect">
            <a:avLst/>
          </a:prstGeom>
          <a:solidFill>
            <a:srgbClr val="0000FF"/>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25" name="Chevron 24"/>
          <p:cNvSpPr/>
          <p:nvPr/>
        </p:nvSpPr>
        <p:spPr>
          <a:xfrm rot="5400000">
            <a:off x="5718971" y="3681708"/>
            <a:ext cx="331787" cy="167640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6" name="Rectangle 25"/>
          <p:cNvSpPr/>
          <p:nvPr/>
        </p:nvSpPr>
        <p:spPr>
          <a:xfrm>
            <a:off x="5580063" y="4809626"/>
            <a:ext cx="609600" cy="381000"/>
          </a:xfrm>
          <a:prstGeom prst="rect">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27" name="Chevron 26"/>
          <p:cNvSpPr/>
          <p:nvPr/>
        </p:nvSpPr>
        <p:spPr>
          <a:xfrm rot="5400000">
            <a:off x="7395371" y="4138908"/>
            <a:ext cx="331787" cy="76200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8" name="Rectangle 27"/>
          <p:cNvSpPr/>
          <p:nvPr/>
        </p:nvSpPr>
        <p:spPr>
          <a:xfrm>
            <a:off x="7408863" y="4809626"/>
            <a:ext cx="304800" cy="381000"/>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en-US" sz="1200" dirty="0"/>
          </a:p>
        </p:txBody>
      </p:sp>
      <p:sp>
        <p:nvSpPr>
          <p:cNvPr id="5" name="TextBox 4"/>
          <p:cNvSpPr txBox="1">
            <a:spLocks noChangeArrowheads="1"/>
          </p:cNvSpPr>
          <p:nvPr/>
        </p:nvSpPr>
        <p:spPr bwMode="auto">
          <a:xfrm>
            <a:off x="914400" y="3717426"/>
            <a:ext cx="2273834"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dirty="0"/>
              <a:t>Different colors represent </a:t>
            </a:r>
          </a:p>
          <a:p>
            <a:pPr eaLnBrk="1" hangingPunct="1"/>
            <a:r>
              <a:rPr lang="en-US" sz="1400" i="1" dirty="0"/>
              <a:t>different keys (potentially) </a:t>
            </a:r>
          </a:p>
          <a:p>
            <a:pPr eaLnBrk="1" hangingPunct="1"/>
            <a:r>
              <a:rPr lang="en-US" sz="1400" i="1" dirty="0"/>
              <a:t>from different Mappers</a:t>
            </a:r>
          </a:p>
        </p:txBody>
      </p:sp>
      <p:sp>
        <p:nvSpPr>
          <p:cNvPr id="29" name="TextBox 28"/>
          <p:cNvSpPr txBox="1">
            <a:spLocks noChangeArrowheads="1"/>
          </p:cNvSpPr>
          <p:nvPr/>
        </p:nvSpPr>
        <p:spPr bwMode="auto">
          <a:xfrm>
            <a:off x="609601" y="4846141"/>
            <a:ext cx="304247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Partitions are the input to Reducers</a:t>
            </a:r>
          </a:p>
        </p:txBody>
      </p:sp>
      <p:sp>
        <p:nvSpPr>
          <p:cNvPr id="2" name="Slide Number Placeholder 1">
            <a:extLst>
              <a:ext uri="{FF2B5EF4-FFF2-40B4-BE49-F238E27FC236}">
                <a16:creationId xmlns:a16="http://schemas.microsoft.com/office/drawing/2014/main" id="{C2CB9A60-9A0D-354E-B934-9052B96389D0}"/>
              </a:ext>
            </a:extLst>
          </p:cNvPr>
          <p:cNvSpPr>
            <a:spLocks noGrp="1"/>
          </p:cNvSpPr>
          <p:nvPr>
            <p:ph type="sldNum" sz="quarter" idx="12"/>
          </p:nvPr>
        </p:nvSpPr>
        <p:spPr/>
        <p:txBody>
          <a:bodyPr/>
          <a:lstStyle/>
          <a:p>
            <a:fld id="{A02EBBDA-6239-48A4-BF42-145536EAE284}" type="slidenum">
              <a:rPr lang="en-US" smtClean="0"/>
              <a:t>36</a:t>
            </a:fld>
            <a:endParaRPr lang="en-US"/>
          </a:p>
        </p:txBody>
      </p:sp>
    </p:spTree>
    <p:extLst>
      <p:ext uri="{BB962C8B-B14F-4D97-AF65-F5344CB8AC3E}">
        <p14:creationId xmlns:p14="http://schemas.microsoft.com/office/powerpoint/2010/main" val="398698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500"/>
                                        <p:tgtEl>
                                          <p:spTgt spid="2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5"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example</a:t>
            </a:r>
          </a:p>
        </p:txBody>
      </p:sp>
      <p:sp>
        <p:nvSpPr>
          <p:cNvPr id="3" name="Content Placeholder 2"/>
          <p:cNvSpPr>
            <a:spLocks noGrp="1"/>
          </p:cNvSpPr>
          <p:nvPr>
            <p:ph idx="1"/>
          </p:nvPr>
        </p:nvSpPr>
        <p:spPr/>
        <p:txBody>
          <a:bodyPr>
            <a:normAutofit/>
          </a:bodyPr>
          <a:lstStyle/>
          <a:p>
            <a:r>
              <a:rPr lang="en-US" sz="2400" dirty="0"/>
              <a:t>Input: text</a:t>
            </a:r>
            <a:r>
              <a:rPr lang="mr-IN" sz="2400" dirty="0"/>
              <a:t> </a:t>
            </a:r>
            <a:r>
              <a:rPr lang="en-US" sz="2400" dirty="0"/>
              <a:t>file</a:t>
            </a:r>
            <a:r>
              <a:rPr lang="mr-IN" sz="2400" dirty="0"/>
              <a:t> </a:t>
            </a:r>
            <a:r>
              <a:rPr lang="en-US" sz="2400" dirty="0"/>
              <a:t>containing</a:t>
            </a:r>
            <a:r>
              <a:rPr lang="mr-IN" sz="2400" dirty="0"/>
              <a:t> </a:t>
            </a:r>
            <a:r>
              <a:rPr lang="en-US" sz="2400" dirty="0"/>
              <a:t>order</a:t>
            </a:r>
            <a:r>
              <a:rPr lang="mr-IN" sz="2400" dirty="0"/>
              <a:t> </a:t>
            </a:r>
            <a:r>
              <a:rPr lang="en-US" sz="2400" dirty="0"/>
              <a:t>ID,</a:t>
            </a:r>
            <a:r>
              <a:rPr lang="mr-IN" sz="2400" dirty="0"/>
              <a:t> </a:t>
            </a:r>
            <a:r>
              <a:rPr lang="en-US" sz="2400" dirty="0"/>
              <a:t>employee name,</a:t>
            </a:r>
            <a:r>
              <a:rPr lang="mr-IN" sz="2400" dirty="0"/>
              <a:t> </a:t>
            </a:r>
            <a:r>
              <a:rPr lang="en-US" sz="2400" dirty="0"/>
              <a:t>and</a:t>
            </a:r>
            <a:r>
              <a:rPr lang="mr-IN" sz="2400" dirty="0"/>
              <a:t> </a:t>
            </a:r>
            <a:r>
              <a:rPr lang="en-US" sz="2400" dirty="0"/>
              <a:t>sale</a:t>
            </a:r>
            <a:r>
              <a:rPr lang="mr-IN" sz="2400" dirty="0"/>
              <a:t> </a:t>
            </a:r>
            <a:r>
              <a:rPr lang="en-US" sz="2400" dirty="0"/>
              <a:t>amount</a:t>
            </a:r>
            <a:r>
              <a:rPr lang="mr-IN" sz="2400" dirty="0"/>
              <a:t>  </a:t>
            </a:r>
            <a:endParaRPr lang="en-US" sz="2400" dirty="0"/>
          </a:p>
          <a:p>
            <a:r>
              <a:rPr lang="en-US" sz="2400" dirty="0"/>
              <a:t>Output:</a:t>
            </a:r>
            <a:r>
              <a:rPr lang="mr-IN" sz="2400" dirty="0"/>
              <a:t> </a:t>
            </a:r>
            <a:r>
              <a:rPr lang="en-US" sz="2400" dirty="0"/>
              <a:t>sum</a:t>
            </a:r>
            <a:r>
              <a:rPr lang="mr-IN" sz="2400" dirty="0"/>
              <a:t> </a:t>
            </a:r>
            <a:r>
              <a:rPr lang="en-US" sz="2400" dirty="0"/>
              <a:t>of</a:t>
            </a:r>
            <a:r>
              <a:rPr lang="mr-IN" sz="2400" dirty="0"/>
              <a:t> </a:t>
            </a:r>
            <a:r>
              <a:rPr lang="en-US" sz="2400" dirty="0"/>
              <a:t>all</a:t>
            </a:r>
            <a:r>
              <a:rPr lang="mr-IN" sz="2400" dirty="0"/>
              <a:t> </a:t>
            </a:r>
            <a:r>
              <a:rPr lang="en-US" sz="2400" dirty="0"/>
              <a:t>sales</a:t>
            </a:r>
            <a:r>
              <a:rPr lang="mr-IN" sz="2400" dirty="0"/>
              <a:t> </a:t>
            </a:r>
            <a:r>
              <a:rPr lang="en-US" sz="2400" dirty="0"/>
              <a:t>per</a:t>
            </a:r>
            <a:r>
              <a:rPr lang="mr-IN" sz="2400" dirty="0"/>
              <a:t> </a:t>
            </a:r>
            <a:r>
              <a:rPr lang="en-US" sz="2400" dirty="0"/>
              <a:t>employee</a:t>
            </a:r>
            <a:r>
              <a:rPr lang="mr-IN" sz="2400" dirty="0"/>
              <a:t>  </a:t>
            </a:r>
            <a:endParaRPr lang="en-US" sz="2400" dirty="0"/>
          </a:p>
        </p:txBody>
      </p:sp>
      <p:sp>
        <p:nvSpPr>
          <p:cNvPr id="4" name="Slide Number Placeholder 3"/>
          <p:cNvSpPr>
            <a:spLocks noGrp="1"/>
          </p:cNvSpPr>
          <p:nvPr>
            <p:ph type="sldNum" sz="quarter" idx="12"/>
          </p:nvPr>
        </p:nvSpPr>
        <p:spPr/>
        <p:txBody>
          <a:bodyPr/>
          <a:lstStyle/>
          <a:p>
            <a:fld id="{B521CF48-C4A7-EF46-8C51-177FA25324C6}" type="slidenum">
              <a:rPr lang="en-US" smtClean="0"/>
              <a:t>37</a:t>
            </a:fld>
            <a:endParaRPr lang="en-US" dirty="0"/>
          </a:p>
        </p:txBody>
      </p:sp>
      <p:pic>
        <p:nvPicPr>
          <p:cNvPr id="5" name="Picture 4"/>
          <p:cNvPicPr>
            <a:picLocks noChangeAspect="1"/>
          </p:cNvPicPr>
          <p:nvPr/>
        </p:nvPicPr>
        <p:blipFill>
          <a:blip r:embed="rId2"/>
          <a:stretch>
            <a:fillRect/>
          </a:stretch>
        </p:blipFill>
        <p:spPr>
          <a:xfrm>
            <a:off x="1871317" y="2515762"/>
            <a:ext cx="5401365" cy="3723955"/>
          </a:xfrm>
          <a:prstGeom prst="rect">
            <a:avLst/>
          </a:prstGeom>
        </p:spPr>
      </p:pic>
    </p:spTree>
    <p:extLst>
      <p:ext uri="{BB962C8B-B14F-4D97-AF65-F5344CB8AC3E}">
        <p14:creationId xmlns:p14="http://schemas.microsoft.com/office/powerpoint/2010/main" val="190326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22161" y="3448813"/>
            <a:ext cx="4068092" cy="2677355"/>
          </a:xfrm>
          <a:prstGeom prst="rect">
            <a:avLst/>
          </a:prstGeom>
        </p:spPr>
      </p:pic>
      <p:sp>
        <p:nvSpPr>
          <p:cNvPr id="12" name="Title 1">
            <a:extLst>
              <a:ext uri="{FF2B5EF4-FFF2-40B4-BE49-F238E27FC236}">
                <a16:creationId xmlns:a16="http://schemas.microsoft.com/office/drawing/2014/main" id="{42A8BE56-FC3B-6043-AE63-EA60780D15C4}"/>
              </a:ext>
            </a:extLst>
          </p:cNvPr>
          <p:cNvSpPr>
            <a:spLocks noGrp="1"/>
          </p:cNvSpPr>
          <p:nvPr>
            <p:ph type="title"/>
          </p:nvPr>
        </p:nvSpPr>
        <p:spPr/>
        <p:txBody>
          <a:bodyPr/>
          <a:lstStyle/>
          <a:p>
            <a:r>
              <a:rPr lang="en-US" dirty="0"/>
              <a:t>Map phase</a:t>
            </a:r>
          </a:p>
        </p:txBody>
      </p:sp>
      <p:sp>
        <p:nvSpPr>
          <p:cNvPr id="3" name="Content Placeholder 2"/>
          <p:cNvSpPr>
            <a:spLocks noGrp="1"/>
          </p:cNvSpPr>
          <p:nvPr>
            <p:ph idx="1"/>
          </p:nvPr>
        </p:nvSpPr>
        <p:spPr>
          <a:xfrm>
            <a:off x="185051" y="1091198"/>
            <a:ext cx="8836688" cy="5034970"/>
          </a:xfrm>
        </p:spPr>
        <p:txBody>
          <a:bodyPr>
            <a:noAutofit/>
          </a:bodyPr>
          <a:lstStyle/>
          <a:p>
            <a:r>
              <a:rPr lang="en-US" sz="2000"/>
              <a:t>Hadoop splits job into many individual map tasks </a:t>
            </a:r>
          </a:p>
          <a:p>
            <a:pPr lvl="1"/>
            <a:r>
              <a:rPr lang="en-US" sz="1800"/>
              <a:t>Number of map tasks is determined by the amount of input data </a:t>
            </a:r>
          </a:p>
          <a:p>
            <a:pPr lvl="1"/>
            <a:r>
              <a:rPr lang="en-US" sz="1800"/>
              <a:t>Each map task receives a portion of the overall job input to process </a:t>
            </a:r>
          </a:p>
          <a:p>
            <a:pPr lvl="1"/>
            <a:r>
              <a:rPr lang="en-US" sz="1800"/>
              <a:t>Mappers process one input record at a time </a:t>
            </a:r>
          </a:p>
          <a:p>
            <a:pPr lvl="1"/>
            <a:r>
              <a:rPr lang="en-US" sz="1800"/>
              <a:t>For each input record, they emit zero or more records as output </a:t>
            </a:r>
          </a:p>
          <a:p>
            <a:r>
              <a:rPr lang="en-US" sz="2000"/>
              <a:t>In this case, the map task simply parses the input record </a:t>
            </a:r>
          </a:p>
          <a:p>
            <a:pPr lvl="1"/>
            <a:r>
              <a:rPr lang="en-US" sz="1800"/>
              <a:t>And then emits the name and price fields for each as output </a:t>
            </a:r>
            <a:endParaRPr lang="en-US" sz="1800" dirty="0"/>
          </a:p>
        </p:txBody>
      </p:sp>
      <p:sp>
        <p:nvSpPr>
          <p:cNvPr id="4" name="Slide Number Placeholder 3"/>
          <p:cNvSpPr>
            <a:spLocks noGrp="1"/>
          </p:cNvSpPr>
          <p:nvPr>
            <p:ph type="sldNum" sz="quarter" idx="12"/>
          </p:nvPr>
        </p:nvSpPr>
        <p:spPr/>
        <p:txBody>
          <a:bodyPr/>
          <a:lstStyle/>
          <a:p>
            <a:fld id="{B521CF48-C4A7-EF46-8C51-177FA25324C6}" type="slidenum">
              <a:rPr lang="en-US" smtClean="0"/>
              <a:t>38</a:t>
            </a:fld>
            <a:endParaRPr lang="en-US" dirty="0"/>
          </a:p>
        </p:txBody>
      </p:sp>
      <p:sp>
        <p:nvSpPr>
          <p:cNvPr id="6" name="Folded Corner 5"/>
          <p:cNvSpPr/>
          <p:nvPr/>
        </p:nvSpPr>
        <p:spPr>
          <a:xfrm>
            <a:off x="6186318" y="3480319"/>
            <a:ext cx="1744702" cy="559025"/>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FF0000"/>
                </a:solidFill>
              </a:rPr>
              <a:t>Map phase</a:t>
            </a:r>
          </a:p>
        </p:txBody>
      </p:sp>
    </p:spTree>
    <p:extLst>
      <p:ext uri="{BB962C8B-B14F-4D97-AF65-F5344CB8AC3E}">
        <p14:creationId xmlns:p14="http://schemas.microsoft.com/office/powerpoint/2010/main" val="3947524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err="1"/>
              <a:t>Hadoop</a:t>
            </a:r>
            <a:r>
              <a:rPr lang="en-US" sz="2400" dirty="0"/>
              <a:t> automatically sorts and merges output from all map tasks </a:t>
            </a:r>
          </a:p>
          <a:p>
            <a:pPr lvl="1"/>
            <a:r>
              <a:rPr lang="en-US" sz="2000" dirty="0"/>
              <a:t>This intermediate process is known as the </a:t>
            </a:r>
            <a:r>
              <a:rPr lang="en-US" sz="2000" b="1" dirty="0">
                <a:solidFill>
                  <a:srgbClr val="FF0000"/>
                </a:solidFill>
              </a:rPr>
              <a:t> shuffle and sort </a:t>
            </a:r>
          </a:p>
          <a:p>
            <a:pPr lvl="1"/>
            <a:r>
              <a:rPr lang="en-US" sz="2000" dirty="0"/>
              <a:t>The result is supplied to reduce tasks </a:t>
            </a:r>
          </a:p>
        </p:txBody>
      </p:sp>
      <p:sp>
        <p:nvSpPr>
          <p:cNvPr id="4" name="Slide Number Placeholder 3"/>
          <p:cNvSpPr>
            <a:spLocks noGrp="1"/>
          </p:cNvSpPr>
          <p:nvPr>
            <p:ph type="sldNum" sz="quarter" idx="12"/>
          </p:nvPr>
        </p:nvSpPr>
        <p:spPr/>
        <p:txBody>
          <a:bodyPr/>
          <a:lstStyle/>
          <a:p>
            <a:fld id="{B521CF48-C4A7-EF46-8C51-177FA25324C6}" type="slidenum">
              <a:rPr lang="en-US" smtClean="0"/>
              <a:t>39</a:t>
            </a:fld>
            <a:endParaRPr lang="en-US" dirty="0"/>
          </a:p>
        </p:txBody>
      </p:sp>
      <p:pic>
        <p:nvPicPr>
          <p:cNvPr id="5" name="Picture 4"/>
          <p:cNvPicPr>
            <a:picLocks noChangeAspect="1"/>
          </p:cNvPicPr>
          <p:nvPr/>
        </p:nvPicPr>
        <p:blipFill>
          <a:blip r:embed="rId2"/>
          <a:stretch>
            <a:fillRect/>
          </a:stretch>
        </p:blipFill>
        <p:spPr>
          <a:xfrm>
            <a:off x="628650" y="2789609"/>
            <a:ext cx="7240555" cy="3136093"/>
          </a:xfrm>
          <a:prstGeom prst="rect">
            <a:avLst/>
          </a:prstGeom>
        </p:spPr>
      </p:pic>
      <p:sp>
        <p:nvSpPr>
          <p:cNvPr id="6" name="Folded Corner 5"/>
          <p:cNvSpPr/>
          <p:nvPr/>
        </p:nvSpPr>
        <p:spPr>
          <a:xfrm>
            <a:off x="6250240" y="5461792"/>
            <a:ext cx="2196297" cy="592497"/>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FF0000"/>
                </a:solidFill>
              </a:rPr>
              <a:t>Shuffle &amp; sort phase</a:t>
            </a:r>
          </a:p>
        </p:txBody>
      </p:sp>
    </p:spTree>
    <p:extLst>
      <p:ext uri="{BB962C8B-B14F-4D97-AF65-F5344CB8AC3E}">
        <p14:creationId xmlns:p14="http://schemas.microsoft.com/office/powerpoint/2010/main" val="298615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5'V</a:t>
            </a:r>
          </a:p>
        </p:txBody>
      </p:sp>
      <p:pic>
        <p:nvPicPr>
          <p:cNvPr id="4" name="Content Placeholder 3"/>
          <p:cNvPicPr>
            <a:picLocks noGrp="1" noChangeAspect="1"/>
          </p:cNvPicPr>
          <p:nvPr>
            <p:ph idx="1"/>
          </p:nvPr>
        </p:nvPicPr>
        <p:blipFill>
          <a:blip r:embed="rId3"/>
          <a:stretch>
            <a:fillRect/>
          </a:stretch>
        </p:blipFill>
        <p:spPr>
          <a:xfrm>
            <a:off x="628650" y="1660849"/>
            <a:ext cx="7886699" cy="3226377"/>
          </a:xfrm>
        </p:spPr>
      </p:pic>
      <p:sp>
        <p:nvSpPr>
          <p:cNvPr id="5" name="Rectangle 4"/>
          <p:cNvSpPr/>
          <p:nvPr/>
        </p:nvSpPr>
        <p:spPr>
          <a:xfrm>
            <a:off x="2339656" y="5028464"/>
            <a:ext cx="4572000" cy="1200329"/>
          </a:xfrm>
          <a:prstGeom prst="rect">
            <a:avLst/>
          </a:prstGeom>
        </p:spPr>
        <p:txBody>
          <a:bodyPr>
            <a:spAutoFit/>
          </a:bodyPr>
          <a:lstStyle/>
          <a:p>
            <a:r>
              <a:rPr lang="en-US" dirty="0"/>
              <a:t>Big data is a term for data sets that are so large or complex that traditional data processing application software is inadequate to deal with them (</a:t>
            </a:r>
            <a:r>
              <a:rPr lang="en-US" dirty="0" err="1"/>
              <a:t>wikipedia</a:t>
            </a:r>
            <a:r>
              <a:rPr lang="en-US" dirty="0"/>
              <a:t>)</a:t>
            </a:r>
          </a:p>
        </p:txBody>
      </p:sp>
      <p:sp>
        <p:nvSpPr>
          <p:cNvPr id="3" name="Slide Number Placeholder 2">
            <a:extLst>
              <a:ext uri="{FF2B5EF4-FFF2-40B4-BE49-F238E27FC236}">
                <a16:creationId xmlns:a16="http://schemas.microsoft.com/office/drawing/2014/main" id="{696277F8-F540-6E4B-A74E-A64A6720F0BB}"/>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1958972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phase</a:t>
            </a:r>
          </a:p>
        </p:txBody>
      </p:sp>
      <p:sp>
        <p:nvSpPr>
          <p:cNvPr id="3" name="Content Placeholder 2"/>
          <p:cNvSpPr>
            <a:spLocks noGrp="1"/>
          </p:cNvSpPr>
          <p:nvPr>
            <p:ph idx="1"/>
          </p:nvPr>
        </p:nvSpPr>
        <p:spPr/>
        <p:txBody>
          <a:bodyPr>
            <a:noAutofit/>
          </a:bodyPr>
          <a:lstStyle/>
          <a:p>
            <a:r>
              <a:rPr lang="en-US" sz="2000" dirty="0"/>
              <a:t>Reducer input comes from the shuffle and sort process </a:t>
            </a:r>
          </a:p>
          <a:p>
            <a:pPr lvl="1"/>
            <a:r>
              <a:rPr lang="en-US" sz="1800" dirty="0"/>
              <a:t>As with map, the reduce function receives one record at a time </a:t>
            </a:r>
          </a:p>
          <a:p>
            <a:pPr lvl="1"/>
            <a:r>
              <a:rPr lang="en-US" sz="1800" dirty="0"/>
              <a:t>A given reducer receives all records for a given key </a:t>
            </a:r>
          </a:p>
          <a:p>
            <a:pPr lvl="1"/>
            <a:r>
              <a:rPr lang="en-US" sz="1800" dirty="0"/>
              <a:t>For each input record, reduce can emit zero or more output records </a:t>
            </a:r>
          </a:p>
          <a:p>
            <a:r>
              <a:rPr lang="en-US" sz="2000" dirty="0"/>
              <a:t>Our reduce function simply sums total per person </a:t>
            </a:r>
          </a:p>
          <a:p>
            <a:pPr lvl="1"/>
            <a:r>
              <a:rPr lang="en-US" sz="1800" dirty="0"/>
              <a:t>And emits employee name (key) and total (value) as output </a:t>
            </a:r>
          </a:p>
        </p:txBody>
      </p:sp>
      <p:sp>
        <p:nvSpPr>
          <p:cNvPr id="4" name="Slide Number Placeholder 3"/>
          <p:cNvSpPr>
            <a:spLocks noGrp="1"/>
          </p:cNvSpPr>
          <p:nvPr>
            <p:ph type="sldNum" sz="quarter" idx="12"/>
          </p:nvPr>
        </p:nvSpPr>
        <p:spPr/>
        <p:txBody>
          <a:bodyPr/>
          <a:lstStyle/>
          <a:p>
            <a:fld id="{B521CF48-C4A7-EF46-8C51-177FA25324C6}" type="slidenum">
              <a:rPr lang="en-US" smtClean="0"/>
              <a:t>40</a:t>
            </a:fld>
            <a:endParaRPr lang="en-US" dirty="0"/>
          </a:p>
        </p:txBody>
      </p:sp>
      <p:pic>
        <p:nvPicPr>
          <p:cNvPr id="5" name="Picture 4"/>
          <p:cNvPicPr>
            <a:picLocks noChangeAspect="1"/>
          </p:cNvPicPr>
          <p:nvPr/>
        </p:nvPicPr>
        <p:blipFill>
          <a:blip r:embed="rId2"/>
          <a:stretch>
            <a:fillRect/>
          </a:stretch>
        </p:blipFill>
        <p:spPr>
          <a:xfrm>
            <a:off x="628650" y="3358317"/>
            <a:ext cx="6340472" cy="2742174"/>
          </a:xfrm>
          <a:prstGeom prst="rect">
            <a:avLst/>
          </a:prstGeom>
        </p:spPr>
      </p:pic>
      <p:sp>
        <p:nvSpPr>
          <p:cNvPr id="6" name="Folded Corner 5"/>
          <p:cNvSpPr/>
          <p:nvPr/>
        </p:nvSpPr>
        <p:spPr>
          <a:xfrm>
            <a:off x="6396348" y="5547692"/>
            <a:ext cx="2119002" cy="748256"/>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solidFill>
                  <a:srgbClr val="FF0000"/>
                </a:solidFill>
              </a:rPr>
              <a:t>Reduce phase</a:t>
            </a:r>
          </a:p>
        </p:txBody>
      </p:sp>
    </p:spTree>
    <p:extLst>
      <p:ext uri="{BB962C8B-B14F-4D97-AF65-F5344CB8AC3E}">
        <p14:creationId xmlns:p14="http://schemas.microsoft.com/office/powerpoint/2010/main" val="367906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Data flow for the entire </a:t>
            </a:r>
            <a:r>
              <a:rPr lang="en-US" sz="3200" dirty="0" err="1"/>
              <a:t>MapReduce</a:t>
            </a:r>
            <a:r>
              <a:rPr lang="en-US" sz="3200" dirty="0"/>
              <a:t> job</a:t>
            </a:r>
          </a:p>
        </p:txBody>
      </p:sp>
      <p:sp>
        <p:nvSpPr>
          <p:cNvPr id="4" name="Slide Number Placeholder 3"/>
          <p:cNvSpPr>
            <a:spLocks noGrp="1"/>
          </p:cNvSpPr>
          <p:nvPr>
            <p:ph type="sldNum" sz="quarter" idx="12"/>
          </p:nvPr>
        </p:nvSpPr>
        <p:spPr/>
        <p:txBody>
          <a:bodyPr/>
          <a:lstStyle/>
          <a:p>
            <a:fld id="{B521CF48-C4A7-EF46-8C51-177FA25324C6}" type="slidenum">
              <a:rPr lang="en-US" smtClean="0"/>
              <a:t>41</a:t>
            </a:fld>
            <a:endParaRPr lang="en-US" dirty="0"/>
          </a:p>
        </p:txBody>
      </p:sp>
      <p:pic>
        <p:nvPicPr>
          <p:cNvPr id="6" name="Picture 5"/>
          <p:cNvPicPr>
            <a:picLocks noChangeAspect="1"/>
          </p:cNvPicPr>
          <p:nvPr/>
        </p:nvPicPr>
        <p:blipFill>
          <a:blip r:embed="rId2"/>
          <a:stretch>
            <a:fillRect/>
          </a:stretch>
        </p:blipFill>
        <p:spPr>
          <a:xfrm>
            <a:off x="699796" y="1590327"/>
            <a:ext cx="7744408" cy="3677345"/>
          </a:xfrm>
          <a:prstGeom prst="rect">
            <a:avLst/>
          </a:prstGeom>
        </p:spPr>
      </p:pic>
    </p:spTree>
    <p:extLst>
      <p:ext uri="{BB962C8B-B14F-4D97-AF65-F5344CB8AC3E}">
        <p14:creationId xmlns:p14="http://schemas.microsoft.com/office/powerpoint/2010/main" val="2040821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Arial" charset="0"/>
                <a:ea typeface="Osaka" charset="0"/>
              </a:rPr>
              <a:t>Word Count Dataflow</a:t>
            </a:r>
          </a:p>
        </p:txBody>
      </p:sp>
      <p:pic>
        <p:nvPicPr>
          <p:cNvPr id="31747" name="Picture 3" descr="MapReduceWordCountOverview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06514"/>
            <a:ext cx="9144000" cy="424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2EA668E-6390-E24D-AD2E-48B67809EBEA}"/>
              </a:ext>
            </a:extLst>
          </p:cNvPr>
          <p:cNvSpPr>
            <a:spLocks noGrp="1"/>
          </p:cNvSpPr>
          <p:nvPr>
            <p:ph type="sldNum" sz="quarter" idx="12"/>
          </p:nvPr>
        </p:nvSpPr>
        <p:spPr/>
        <p:txBody>
          <a:bodyPr/>
          <a:lstStyle/>
          <a:p>
            <a:fld id="{A02EBBDA-6239-48A4-BF42-145536EAE284}" type="slidenum">
              <a:rPr lang="en-US" smtClean="0"/>
              <a:t>42</a:t>
            </a:fld>
            <a:endParaRPr lang="en-US"/>
          </a:p>
        </p:txBody>
      </p:sp>
    </p:spTree>
    <p:extLst>
      <p:ext uri="{BB962C8B-B14F-4D97-AF65-F5344CB8AC3E}">
        <p14:creationId xmlns:p14="http://schemas.microsoft.com/office/powerpoint/2010/main" val="3347747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Arial" charset="0"/>
                <a:ea typeface="Osaka" charset="0"/>
              </a:rPr>
              <a:t>MapReduce - Dataflow</a:t>
            </a:r>
          </a:p>
        </p:txBody>
      </p:sp>
      <p:pic>
        <p:nvPicPr>
          <p:cNvPr id="28675" name="Picture 3" descr="3529146657_5b5d025a5f_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209710"/>
            <a:ext cx="8153400" cy="527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32C9ECC-D36D-5B43-ACF6-9461765EF662}"/>
              </a:ext>
            </a:extLst>
          </p:cNvPr>
          <p:cNvSpPr>
            <a:spLocks noGrp="1"/>
          </p:cNvSpPr>
          <p:nvPr>
            <p:ph type="sldNum" sz="quarter" idx="12"/>
          </p:nvPr>
        </p:nvSpPr>
        <p:spPr/>
        <p:txBody>
          <a:bodyPr/>
          <a:lstStyle/>
          <a:p>
            <a:fld id="{A02EBBDA-6239-48A4-BF42-145536EAE284}" type="slidenum">
              <a:rPr lang="en-US" smtClean="0"/>
              <a:t>43</a:t>
            </a:fld>
            <a:endParaRPr lang="en-US"/>
          </a:p>
        </p:txBody>
      </p:sp>
    </p:spTree>
    <p:extLst>
      <p:ext uri="{BB962C8B-B14F-4D97-AF65-F5344CB8AC3E}">
        <p14:creationId xmlns:p14="http://schemas.microsoft.com/office/powerpoint/2010/main" val="397674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84A-497F-1848-ABC0-7C80EFF87535}"/>
              </a:ext>
            </a:extLst>
          </p:cNvPr>
          <p:cNvSpPr>
            <a:spLocks noGrp="1"/>
          </p:cNvSpPr>
          <p:nvPr>
            <p:ph type="title"/>
          </p:nvPr>
        </p:nvSpPr>
        <p:spPr/>
        <p:txBody>
          <a:bodyPr/>
          <a:lstStyle/>
          <a:p>
            <a:r>
              <a:rPr lang="vi-VN" dirty="0"/>
              <a:t>Map reduce life cycle</a:t>
            </a:r>
          </a:p>
        </p:txBody>
      </p:sp>
      <p:pic>
        <p:nvPicPr>
          <p:cNvPr id="6" name="Content Placeholder 5">
            <a:extLst>
              <a:ext uri="{FF2B5EF4-FFF2-40B4-BE49-F238E27FC236}">
                <a16:creationId xmlns:a16="http://schemas.microsoft.com/office/drawing/2014/main" id="{BCEEAEA1-6BF2-9746-97B7-7723A4631BAD}"/>
              </a:ext>
            </a:extLst>
          </p:cNvPr>
          <p:cNvPicPr>
            <a:picLocks noGrp="1" noChangeAspect="1"/>
          </p:cNvPicPr>
          <p:nvPr>
            <p:ph idx="1"/>
          </p:nvPr>
        </p:nvPicPr>
        <p:blipFill>
          <a:blip r:embed="rId2"/>
          <a:stretch>
            <a:fillRect/>
          </a:stretch>
        </p:blipFill>
        <p:spPr>
          <a:xfrm>
            <a:off x="1265958" y="1262231"/>
            <a:ext cx="6612084" cy="4917738"/>
          </a:xfrm>
          <a:prstGeom prst="rect">
            <a:avLst/>
          </a:prstGeom>
        </p:spPr>
      </p:pic>
      <p:sp>
        <p:nvSpPr>
          <p:cNvPr id="5" name="Slide Number Placeholder 4">
            <a:extLst>
              <a:ext uri="{FF2B5EF4-FFF2-40B4-BE49-F238E27FC236}">
                <a16:creationId xmlns:a16="http://schemas.microsoft.com/office/drawing/2014/main" id="{88A663C8-FE1C-B648-9BB6-42E45CA2F7BA}"/>
              </a:ext>
            </a:extLst>
          </p:cNvPr>
          <p:cNvSpPr>
            <a:spLocks noGrp="1"/>
          </p:cNvSpPr>
          <p:nvPr>
            <p:ph type="sldNum" sz="quarter" idx="12"/>
          </p:nvPr>
        </p:nvSpPr>
        <p:spPr/>
        <p:txBody>
          <a:bodyPr/>
          <a:lstStyle/>
          <a:p>
            <a:fld id="{A02EBBDA-6239-48A4-BF42-145536EAE284}" type="slidenum">
              <a:rPr lang="en-US" smtClean="0"/>
              <a:t>44</a:t>
            </a:fld>
            <a:endParaRPr lang="en-US"/>
          </a:p>
        </p:txBody>
      </p:sp>
    </p:spTree>
    <p:extLst>
      <p:ext uri="{BB962C8B-B14F-4D97-AF65-F5344CB8AC3E}">
        <p14:creationId xmlns:p14="http://schemas.microsoft.com/office/powerpoint/2010/main" val="712097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Hadoop</a:t>
            </a:r>
            <a:r>
              <a:rPr lang="en-US" dirty="0"/>
              <a:t> ecosystem</a:t>
            </a:r>
          </a:p>
        </p:txBody>
      </p:sp>
      <p:sp>
        <p:nvSpPr>
          <p:cNvPr id="3" name="Content Placeholder 2"/>
          <p:cNvSpPr>
            <a:spLocks noGrp="1"/>
          </p:cNvSpPr>
          <p:nvPr>
            <p:ph idx="1"/>
          </p:nvPr>
        </p:nvSpPr>
        <p:spPr/>
        <p:txBody>
          <a:bodyPr>
            <a:noAutofit/>
          </a:bodyPr>
          <a:lstStyle/>
          <a:p>
            <a:r>
              <a:rPr lang="en-US" sz="2800" dirty="0"/>
              <a:t>Many related tools integrate with </a:t>
            </a:r>
            <a:r>
              <a:rPr lang="en-US" sz="2800" dirty="0" err="1"/>
              <a:t>Hadoop</a:t>
            </a:r>
            <a:endParaRPr lang="en-US" sz="2800" dirty="0"/>
          </a:p>
          <a:p>
            <a:pPr lvl="1"/>
            <a:r>
              <a:rPr lang="en-US" sz="2400" dirty="0"/>
              <a:t>Data analysis  </a:t>
            </a:r>
          </a:p>
          <a:p>
            <a:pPr lvl="1"/>
            <a:r>
              <a:rPr lang="en-US" sz="2400" dirty="0"/>
              <a:t>Database integration </a:t>
            </a:r>
          </a:p>
          <a:p>
            <a:pPr lvl="1"/>
            <a:r>
              <a:rPr lang="en-US" sz="2400" dirty="0"/>
              <a:t>Workflow management </a:t>
            </a:r>
          </a:p>
          <a:p>
            <a:r>
              <a:rPr lang="en-US" sz="2800" dirty="0"/>
              <a:t>These are not considered ‘core </a:t>
            </a:r>
            <a:r>
              <a:rPr lang="en-US" sz="2800" dirty="0" err="1"/>
              <a:t>Hadoop</a:t>
            </a:r>
            <a:r>
              <a:rPr lang="en-US" sz="2800" dirty="0"/>
              <a:t>’ </a:t>
            </a:r>
          </a:p>
          <a:p>
            <a:pPr lvl="1"/>
            <a:r>
              <a:rPr lang="en-US" sz="2400" dirty="0"/>
              <a:t>Rather, they are part of the ‘</a:t>
            </a:r>
            <a:r>
              <a:rPr lang="en-US" sz="2400" dirty="0" err="1"/>
              <a:t>Hadoop</a:t>
            </a:r>
            <a:r>
              <a:rPr lang="en-US" sz="2400" dirty="0"/>
              <a:t> ecosystem’ </a:t>
            </a:r>
          </a:p>
          <a:p>
            <a:pPr lvl="1"/>
            <a:r>
              <a:rPr lang="en-US" sz="2400" dirty="0"/>
              <a:t>Many are also open source Apache projects </a:t>
            </a:r>
          </a:p>
        </p:txBody>
      </p:sp>
      <p:sp>
        <p:nvSpPr>
          <p:cNvPr id="4" name="Slide Number Placeholder 3"/>
          <p:cNvSpPr>
            <a:spLocks noGrp="1"/>
          </p:cNvSpPr>
          <p:nvPr>
            <p:ph type="sldNum" sz="quarter" idx="12"/>
          </p:nvPr>
        </p:nvSpPr>
        <p:spPr/>
        <p:txBody>
          <a:bodyPr/>
          <a:lstStyle/>
          <a:p>
            <a:fld id="{B521CF48-C4A7-EF46-8C51-177FA25324C6}" type="slidenum">
              <a:rPr lang="en-US" smtClean="0"/>
              <a:t>45</a:t>
            </a:fld>
            <a:endParaRPr lang="en-US" dirty="0"/>
          </a:p>
        </p:txBody>
      </p:sp>
    </p:spTree>
    <p:extLst>
      <p:ext uri="{BB962C8B-B14F-4D97-AF65-F5344CB8AC3E}">
        <p14:creationId xmlns:p14="http://schemas.microsoft.com/office/powerpoint/2010/main" val="2196389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p>
        </p:txBody>
      </p:sp>
      <p:sp>
        <p:nvSpPr>
          <p:cNvPr id="3" name="Content Placeholder 2"/>
          <p:cNvSpPr>
            <a:spLocks noGrp="1"/>
          </p:cNvSpPr>
          <p:nvPr>
            <p:ph idx="1"/>
          </p:nvPr>
        </p:nvSpPr>
        <p:spPr/>
        <p:txBody>
          <a:bodyPr>
            <a:noAutofit/>
          </a:bodyPr>
          <a:lstStyle/>
          <a:p>
            <a:r>
              <a:rPr lang="en-US" sz="2000" dirty="0"/>
              <a:t>Apache Pig builds on </a:t>
            </a:r>
            <a:r>
              <a:rPr lang="en-US" sz="2000" dirty="0" err="1"/>
              <a:t>Hadoop</a:t>
            </a:r>
            <a:r>
              <a:rPr lang="en-US" sz="2000" dirty="0"/>
              <a:t> to offer high level data processing </a:t>
            </a:r>
          </a:p>
          <a:p>
            <a:pPr lvl="1"/>
            <a:r>
              <a:rPr lang="en-US" sz="1800" dirty="0"/>
              <a:t>Pig is especially good at joining and transforming data </a:t>
            </a:r>
          </a:p>
          <a:p>
            <a:r>
              <a:rPr lang="en-US" sz="2000" dirty="0"/>
              <a:t>The Pig interpreter runs on the client machine </a:t>
            </a:r>
          </a:p>
          <a:p>
            <a:pPr lvl="1"/>
            <a:r>
              <a:rPr lang="en-US" sz="1800" dirty="0"/>
              <a:t>Turns </a:t>
            </a:r>
            <a:r>
              <a:rPr lang="en-US" sz="1800" dirty="0" err="1"/>
              <a:t>PigLatin</a:t>
            </a:r>
            <a:r>
              <a:rPr lang="en-US" sz="1800" dirty="0"/>
              <a:t> scripts into </a:t>
            </a:r>
            <a:r>
              <a:rPr lang="en-US" sz="1800" dirty="0" err="1"/>
              <a:t>MapReduce</a:t>
            </a:r>
            <a:r>
              <a:rPr lang="en-US" sz="1800" dirty="0"/>
              <a:t> jobs </a:t>
            </a:r>
          </a:p>
          <a:p>
            <a:pPr lvl="1"/>
            <a:r>
              <a:rPr lang="en-US" sz="1800" dirty="0"/>
              <a:t>Submits those jobs to the cluster </a:t>
            </a:r>
          </a:p>
        </p:txBody>
      </p:sp>
      <p:sp>
        <p:nvSpPr>
          <p:cNvPr id="4" name="Slide Number Placeholder 3"/>
          <p:cNvSpPr>
            <a:spLocks noGrp="1"/>
          </p:cNvSpPr>
          <p:nvPr>
            <p:ph type="sldNum" sz="quarter" idx="12"/>
          </p:nvPr>
        </p:nvSpPr>
        <p:spPr/>
        <p:txBody>
          <a:bodyPr/>
          <a:lstStyle/>
          <a:p>
            <a:fld id="{B521CF48-C4A7-EF46-8C51-177FA25324C6}" type="slidenum">
              <a:rPr lang="en-US" smtClean="0"/>
              <a:t>46</a:t>
            </a:fld>
            <a:endParaRPr lang="en-US" dirty="0"/>
          </a:p>
        </p:txBody>
      </p:sp>
      <p:pic>
        <p:nvPicPr>
          <p:cNvPr id="5" name="Picture 4"/>
          <p:cNvPicPr>
            <a:picLocks noChangeAspect="1"/>
          </p:cNvPicPr>
          <p:nvPr/>
        </p:nvPicPr>
        <p:blipFill>
          <a:blip r:embed="rId2"/>
          <a:stretch>
            <a:fillRect/>
          </a:stretch>
        </p:blipFill>
        <p:spPr>
          <a:xfrm>
            <a:off x="865329" y="3494339"/>
            <a:ext cx="7413342" cy="2265079"/>
          </a:xfrm>
          <a:prstGeom prst="rect">
            <a:avLst/>
          </a:prstGeom>
        </p:spPr>
      </p:pic>
      <p:pic>
        <p:nvPicPr>
          <p:cNvPr id="6" name="Picture 5"/>
          <p:cNvPicPr>
            <a:picLocks noChangeAspect="1"/>
          </p:cNvPicPr>
          <p:nvPr/>
        </p:nvPicPr>
        <p:blipFill>
          <a:blip r:embed="rId3"/>
          <a:stretch>
            <a:fillRect/>
          </a:stretch>
        </p:blipFill>
        <p:spPr>
          <a:xfrm>
            <a:off x="7413342" y="816270"/>
            <a:ext cx="1871167" cy="2678069"/>
          </a:xfrm>
          <a:prstGeom prst="rect">
            <a:avLst/>
          </a:prstGeom>
        </p:spPr>
      </p:pic>
    </p:spTree>
    <p:extLst>
      <p:ext uri="{BB962C8B-B14F-4D97-AF65-F5344CB8AC3E}">
        <p14:creationId xmlns:p14="http://schemas.microsoft.com/office/powerpoint/2010/main" val="2793668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idx="1"/>
          </p:nvPr>
        </p:nvSpPr>
        <p:spPr/>
        <p:txBody>
          <a:bodyPr/>
          <a:lstStyle/>
          <a:p>
            <a:r>
              <a:rPr lang="en-US" sz="2000" dirty="0"/>
              <a:t>Another abstraction on top of </a:t>
            </a:r>
            <a:r>
              <a:rPr lang="en-US" sz="2000" dirty="0" err="1"/>
              <a:t>MapReduce</a:t>
            </a:r>
            <a:endParaRPr lang="en-US" sz="2000" dirty="0"/>
          </a:p>
          <a:p>
            <a:pPr lvl="1"/>
            <a:r>
              <a:rPr lang="en-US" sz="1800" dirty="0"/>
              <a:t>Reduce development time </a:t>
            </a:r>
          </a:p>
          <a:p>
            <a:pPr lvl="1"/>
            <a:r>
              <a:rPr lang="en-US" sz="1800" dirty="0" err="1"/>
              <a:t>HiveQL</a:t>
            </a:r>
            <a:r>
              <a:rPr lang="en-US" sz="1800" dirty="0"/>
              <a:t>: SQL-like language</a:t>
            </a:r>
          </a:p>
          <a:p>
            <a:r>
              <a:rPr lang="en-US" sz="2000" dirty="0"/>
              <a:t>The Hive interpreter runs on the client machine </a:t>
            </a:r>
          </a:p>
          <a:p>
            <a:pPr lvl="1"/>
            <a:r>
              <a:rPr lang="en-US" sz="1800" dirty="0"/>
              <a:t>Turns </a:t>
            </a:r>
            <a:r>
              <a:rPr lang="en-US" sz="1800" dirty="0" err="1"/>
              <a:t>HiveQL</a:t>
            </a:r>
            <a:r>
              <a:rPr lang="en-US" sz="1800" dirty="0"/>
              <a:t> scripts into </a:t>
            </a:r>
            <a:r>
              <a:rPr lang="en-US" sz="1800" dirty="0" err="1"/>
              <a:t>MapReduce</a:t>
            </a:r>
            <a:r>
              <a:rPr lang="en-US" sz="1800" dirty="0"/>
              <a:t> jobs </a:t>
            </a:r>
          </a:p>
          <a:p>
            <a:pPr lvl="1"/>
            <a:r>
              <a:rPr lang="en-US" sz="1800" dirty="0"/>
              <a:t>Submits those jobs to the cluster </a:t>
            </a:r>
          </a:p>
          <a:p>
            <a:endParaRPr lang="en-US" dirty="0"/>
          </a:p>
        </p:txBody>
      </p:sp>
      <p:sp>
        <p:nvSpPr>
          <p:cNvPr id="4" name="Slide Number Placeholder 3"/>
          <p:cNvSpPr>
            <a:spLocks noGrp="1"/>
          </p:cNvSpPr>
          <p:nvPr>
            <p:ph type="sldNum" sz="quarter" idx="12"/>
          </p:nvPr>
        </p:nvSpPr>
        <p:spPr/>
        <p:txBody>
          <a:bodyPr/>
          <a:lstStyle/>
          <a:p>
            <a:fld id="{B521CF48-C4A7-EF46-8C51-177FA25324C6}" type="slidenum">
              <a:rPr lang="en-US" smtClean="0"/>
              <a:t>47</a:t>
            </a:fld>
            <a:endParaRPr lang="en-US" dirty="0"/>
          </a:p>
        </p:txBody>
      </p:sp>
      <p:pic>
        <p:nvPicPr>
          <p:cNvPr id="6" name="Picture 5"/>
          <p:cNvPicPr>
            <a:picLocks noChangeAspect="1"/>
          </p:cNvPicPr>
          <p:nvPr/>
        </p:nvPicPr>
        <p:blipFill>
          <a:blip r:embed="rId2"/>
          <a:stretch>
            <a:fillRect/>
          </a:stretch>
        </p:blipFill>
        <p:spPr>
          <a:xfrm>
            <a:off x="1072761" y="3429000"/>
            <a:ext cx="5682602" cy="2486395"/>
          </a:xfrm>
          <a:prstGeom prst="rect">
            <a:avLst/>
          </a:prstGeom>
        </p:spPr>
      </p:pic>
      <p:pic>
        <p:nvPicPr>
          <p:cNvPr id="7" name="Picture 6"/>
          <p:cNvPicPr>
            <a:picLocks noChangeAspect="1"/>
          </p:cNvPicPr>
          <p:nvPr/>
        </p:nvPicPr>
        <p:blipFill>
          <a:blip r:embed="rId3"/>
          <a:stretch>
            <a:fillRect/>
          </a:stretch>
        </p:blipFill>
        <p:spPr>
          <a:xfrm>
            <a:off x="5470913" y="948491"/>
            <a:ext cx="3780003" cy="2550750"/>
          </a:xfrm>
          <a:prstGeom prst="rect">
            <a:avLst/>
          </a:prstGeom>
        </p:spPr>
      </p:pic>
    </p:spTree>
    <p:extLst>
      <p:ext uri="{BB962C8B-B14F-4D97-AF65-F5344CB8AC3E}">
        <p14:creationId xmlns:p14="http://schemas.microsoft.com/office/powerpoint/2010/main" val="251126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err="1"/>
              <a:t>Hbase</a:t>
            </a:r>
            <a:endParaRPr lang="en-US" dirty="0"/>
          </a:p>
        </p:txBody>
      </p:sp>
      <p:sp>
        <p:nvSpPr>
          <p:cNvPr id="3" name="Content Placeholder 2"/>
          <p:cNvSpPr>
            <a:spLocks noGrp="1"/>
          </p:cNvSpPr>
          <p:nvPr>
            <p:ph idx="1"/>
          </p:nvPr>
        </p:nvSpPr>
        <p:spPr/>
        <p:txBody>
          <a:bodyPr>
            <a:normAutofit/>
          </a:bodyPr>
          <a:lstStyle/>
          <a:p>
            <a:r>
              <a:rPr lang="en-US" sz="2000" dirty="0" err="1"/>
              <a:t>HBase</a:t>
            </a:r>
            <a:r>
              <a:rPr lang="en-US" sz="2000" dirty="0"/>
              <a:t> is a distributed column-oriented data store built on top of HDFS</a:t>
            </a:r>
          </a:p>
          <a:p>
            <a:pPr lvl="1"/>
            <a:r>
              <a:rPr lang="en-US" sz="1800" dirty="0"/>
              <a:t>Is considered as  the </a:t>
            </a:r>
            <a:r>
              <a:rPr lang="en-US" sz="1800" dirty="0" err="1"/>
              <a:t>Hadoop</a:t>
            </a:r>
            <a:r>
              <a:rPr lang="en-US" sz="1800" dirty="0"/>
              <a:t> database </a:t>
            </a:r>
          </a:p>
          <a:p>
            <a:r>
              <a:rPr lang="en-US" sz="2000" dirty="0"/>
              <a:t>Data is logically organized into tables, rows and columns</a:t>
            </a:r>
          </a:p>
          <a:p>
            <a:pPr lvl="1"/>
            <a:r>
              <a:rPr lang="en-US" sz="1800" dirty="0"/>
              <a:t>terabytes, and even petabytes of data in a table</a:t>
            </a:r>
          </a:p>
          <a:p>
            <a:pPr lvl="1"/>
            <a:r>
              <a:rPr lang="en-US" sz="1800" dirty="0"/>
              <a:t>Tables can have many thousands of columns</a:t>
            </a:r>
          </a:p>
          <a:p>
            <a:r>
              <a:rPr lang="en-US" sz="2000" dirty="0"/>
              <a:t>Scales to provide very high write throughput </a:t>
            </a:r>
          </a:p>
          <a:p>
            <a:pPr lvl="1"/>
            <a:r>
              <a:rPr lang="en-US" sz="1800" dirty="0"/>
              <a:t>Hundreds of thousands of inserts per second</a:t>
            </a:r>
          </a:p>
          <a:p>
            <a:r>
              <a:rPr lang="en-US" sz="2000" dirty="0"/>
              <a:t>Fairly primitive when compared to RDBMS </a:t>
            </a:r>
          </a:p>
          <a:p>
            <a:pPr lvl="1"/>
            <a:r>
              <a:rPr lang="en-US" sz="1800" dirty="0" err="1"/>
              <a:t>NoSQL</a:t>
            </a:r>
            <a:r>
              <a:rPr lang="en-US" sz="1800" dirty="0"/>
              <a:t> : There is no high/level query language  </a:t>
            </a:r>
          </a:p>
          <a:p>
            <a:pPr lvl="1"/>
            <a:r>
              <a:rPr lang="en-US" sz="1800" dirty="0"/>
              <a:t>Use API to scan / get / put values based on keys</a:t>
            </a:r>
          </a:p>
        </p:txBody>
      </p:sp>
      <p:sp>
        <p:nvSpPr>
          <p:cNvPr id="4" name="Slide Number Placeholder 3"/>
          <p:cNvSpPr>
            <a:spLocks noGrp="1"/>
          </p:cNvSpPr>
          <p:nvPr>
            <p:ph type="sldNum" sz="quarter" idx="12"/>
          </p:nvPr>
        </p:nvSpPr>
        <p:spPr/>
        <p:txBody>
          <a:bodyPr/>
          <a:lstStyle/>
          <a:p>
            <a:fld id="{B521CF48-C4A7-EF46-8C51-177FA25324C6}" type="slidenum">
              <a:rPr lang="en-US" smtClean="0"/>
              <a:t>48</a:t>
            </a:fld>
            <a:endParaRPr lang="en-US" dirty="0"/>
          </a:p>
        </p:txBody>
      </p:sp>
      <p:pic>
        <p:nvPicPr>
          <p:cNvPr id="5" name="Picture 4"/>
          <p:cNvPicPr>
            <a:picLocks noChangeAspect="1"/>
          </p:cNvPicPr>
          <p:nvPr/>
        </p:nvPicPr>
        <p:blipFill>
          <a:blip r:embed="rId2"/>
          <a:stretch>
            <a:fillRect/>
          </a:stretch>
        </p:blipFill>
        <p:spPr>
          <a:xfrm>
            <a:off x="5111162" y="5100787"/>
            <a:ext cx="4032839" cy="1235593"/>
          </a:xfrm>
          <a:prstGeom prst="rect">
            <a:avLst/>
          </a:prstGeom>
        </p:spPr>
      </p:pic>
    </p:spTree>
    <p:extLst>
      <p:ext uri="{BB962C8B-B14F-4D97-AF65-F5344CB8AC3E}">
        <p14:creationId xmlns:p14="http://schemas.microsoft.com/office/powerpoint/2010/main" val="465482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23237" y="2239346"/>
            <a:ext cx="4264558" cy="2995905"/>
          </a:xfrm>
          <a:prstGeom prst="rect">
            <a:avLst/>
          </a:prstGeom>
        </p:spPr>
      </p:pic>
      <p:sp>
        <p:nvSpPr>
          <p:cNvPr id="2" name="Title 1"/>
          <p:cNvSpPr>
            <a:spLocks noGrp="1"/>
          </p:cNvSpPr>
          <p:nvPr>
            <p:ph type="title"/>
          </p:nvPr>
        </p:nvSpPr>
        <p:spPr/>
        <p:txBody>
          <a:bodyPr/>
          <a:lstStyle/>
          <a:p>
            <a:r>
              <a:rPr lang="en-US" dirty="0"/>
              <a:t>Apache </a:t>
            </a:r>
            <a:r>
              <a:rPr lang="en-US" dirty="0" err="1"/>
              <a:t>sqoop</a:t>
            </a:r>
            <a:endParaRPr lang="en-US" dirty="0"/>
          </a:p>
        </p:txBody>
      </p:sp>
      <p:sp>
        <p:nvSpPr>
          <p:cNvPr id="3" name="Content Placeholder 2"/>
          <p:cNvSpPr>
            <a:spLocks noGrp="1"/>
          </p:cNvSpPr>
          <p:nvPr>
            <p:ph idx="1"/>
          </p:nvPr>
        </p:nvSpPr>
        <p:spPr>
          <a:xfrm>
            <a:off x="185052" y="1196753"/>
            <a:ext cx="5041135" cy="4929415"/>
          </a:xfrm>
        </p:spPr>
        <p:txBody>
          <a:bodyPr>
            <a:noAutofit/>
          </a:bodyPr>
          <a:lstStyle/>
          <a:p>
            <a:r>
              <a:rPr lang="en-US" sz="2000" dirty="0" err="1"/>
              <a:t>Sqoop</a:t>
            </a:r>
            <a:r>
              <a:rPr lang="en-US" sz="2000" dirty="0"/>
              <a:t> is a tool designed for efficiently transferring bulk data between Apache </a:t>
            </a:r>
            <a:r>
              <a:rPr lang="en-US" sz="2000" dirty="0" err="1"/>
              <a:t>Hadoop</a:t>
            </a:r>
            <a:r>
              <a:rPr lang="en-US" sz="2000" dirty="0"/>
              <a:t> and structured </a:t>
            </a:r>
            <a:r>
              <a:rPr lang="en-US" sz="2000" dirty="0" err="1"/>
              <a:t>datastores</a:t>
            </a:r>
            <a:r>
              <a:rPr lang="en-US" sz="2000" dirty="0"/>
              <a:t> such as relational databases.</a:t>
            </a:r>
          </a:p>
          <a:p>
            <a:r>
              <a:rPr lang="en-US" sz="2000" dirty="0"/>
              <a:t>It can import all tables, a single table, or a portion of a table into HDFS </a:t>
            </a:r>
          </a:p>
          <a:p>
            <a:pPr lvl="1"/>
            <a:r>
              <a:rPr lang="en-US" sz="1800" dirty="0"/>
              <a:t>Via a Map/only </a:t>
            </a:r>
            <a:r>
              <a:rPr lang="en-US" sz="1800" dirty="0" err="1"/>
              <a:t>MapReduce</a:t>
            </a:r>
            <a:r>
              <a:rPr lang="en-US" sz="1800" dirty="0"/>
              <a:t> job </a:t>
            </a:r>
          </a:p>
          <a:p>
            <a:pPr lvl="1"/>
            <a:r>
              <a:rPr lang="en-US" sz="1800" dirty="0"/>
              <a:t>Result is a directory in HDFS containing comma/delimited text files </a:t>
            </a:r>
          </a:p>
          <a:p>
            <a:r>
              <a:rPr lang="en-US" sz="2000" dirty="0" err="1"/>
              <a:t>Sqoop</a:t>
            </a:r>
            <a:r>
              <a:rPr lang="en-US" sz="2000" dirty="0"/>
              <a:t> can also export data from HDFS back to the database </a:t>
            </a:r>
          </a:p>
        </p:txBody>
      </p:sp>
      <p:sp>
        <p:nvSpPr>
          <p:cNvPr id="4" name="Slide Number Placeholder 3"/>
          <p:cNvSpPr>
            <a:spLocks noGrp="1"/>
          </p:cNvSpPr>
          <p:nvPr>
            <p:ph type="sldNum" sz="quarter" idx="12"/>
          </p:nvPr>
        </p:nvSpPr>
        <p:spPr/>
        <p:txBody>
          <a:bodyPr/>
          <a:lstStyle/>
          <a:p>
            <a:fld id="{B521CF48-C4A7-EF46-8C51-177FA25324C6}" type="slidenum">
              <a:rPr lang="en-US" smtClean="0"/>
              <a:t>49</a:t>
            </a:fld>
            <a:endParaRPr lang="en-US" dirty="0"/>
          </a:p>
        </p:txBody>
      </p:sp>
      <p:pic>
        <p:nvPicPr>
          <p:cNvPr id="6" name="Picture 5"/>
          <p:cNvPicPr>
            <a:picLocks noChangeAspect="1"/>
          </p:cNvPicPr>
          <p:nvPr/>
        </p:nvPicPr>
        <p:blipFill>
          <a:blip r:embed="rId3"/>
          <a:stretch>
            <a:fillRect/>
          </a:stretch>
        </p:blipFill>
        <p:spPr>
          <a:xfrm>
            <a:off x="6251882" y="5359030"/>
            <a:ext cx="2361929" cy="944772"/>
          </a:xfrm>
          <a:prstGeom prst="rect">
            <a:avLst/>
          </a:prstGeom>
        </p:spPr>
      </p:pic>
    </p:spTree>
    <p:extLst>
      <p:ext uri="{BB962C8B-B14F-4D97-AF65-F5344CB8AC3E}">
        <p14:creationId xmlns:p14="http://schemas.microsoft.com/office/powerpoint/2010/main" val="23957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technology stack</a:t>
            </a:r>
          </a:p>
        </p:txBody>
      </p:sp>
      <p:pic>
        <p:nvPicPr>
          <p:cNvPr id="6" name="Content Placeholder 5"/>
          <p:cNvPicPr>
            <a:picLocks noGrp="1" noChangeAspect="1"/>
          </p:cNvPicPr>
          <p:nvPr>
            <p:ph idx="1"/>
          </p:nvPr>
        </p:nvPicPr>
        <p:blipFill>
          <a:blip r:embed="rId2"/>
          <a:stretch>
            <a:fillRect/>
          </a:stretch>
        </p:blipFill>
        <p:spPr>
          <a:xfrm>
            <a:off x="877078" y="1631994"/>
            <a:ext cx="7389843" cy="4178921"/>
          </a:xfrm>
        </p:spPr>
      </p:pic>
      <p:sp>
        <p:nvSpPr>
          <p:cNvPr id="3" name="Slide Number Placeholder 2">
            <a:extLst>
              <a:ext uri="{FF2B5EF4-FFF2-40B4-BE49-F238E27FC236}">
                <a16:creationId xmlns:a16="http://schemas.microsoft.com/office/drawing/2014/main" id="{1A52D81A-645C-D842-8D23-ED0013D514A7}"/>
              </a:ext>
            </a:extLst>
          </p:cNvPr>
          <p:cNvSpPr>
            <a:spLocks noGrp="1"/>
          </p:cNvSpPr>
          <p:nvPr>
            <p:ph type="sldNum" sz="quarter" idx="12"/>
          </p:nvPr>
        </p:nvSpPr>
        <p:spPr/>
        <p:txBody>
          <a:bodyPr/>
          <a:lstStyle/>
          <a:p>
            <a:fld id="{A02EBBDA-6239-48A4-BF42-145536EAE284}" type="slidenum">
              <a:rPr lang="en-US" smtClean="0"/>
              <a:t>5</a:t>
            </a:fld>
            <a:endParaRPr lang="en-US"/>
          </a:p>
        </p:txBody>
      </p:sp>
    </p:spTree>
    <p:extLst>
      <p:ext uri="{BB962C8B-B14F-4D97-AF65-F5344CB8AC3E}">
        <p14:creationId xmlns:p14="http://schemas.microsoft.com/office/powerpoint/2010/main" val="279996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254235" y="5196962"/>
            <a:ext cx="4615078" cy="10726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chemeClr val="tx1">
                  <a:lumMod val="50000"/>
                </a:schemeClr>
              </a:solidFill>
            </a:endParaRPr>
          </a:p>
          <a:p>
            <a:pPr algn="ctr"/>
            <a:r>
              <a:rPr lang="en-US" sz="2400" dirty="0">
                <a:solidFill>
                  <a:schemeClr val="tx1"/>
                </a:solidFill>
              </a:rPr>
              <a:t>Kafka decouples Data Pipelines</a:t>
            </a:r>
          </a:p>
        </p:txBody>
      </p:sp>
      <p:sp>
        <p:nvSpPr>
          <p:cNvPr id="4" name="Title 3"/>
          <p:cNvSpPr>
            <a:spLocks noGrp="1"/>
          </p:cNvSpPr>
          <p:nvPr>
            <p:ph type="title"/>
          </p:nvPr>
        </p:nvSpPr>
        <p:spPr/>
        <p:txBody>
          <a:bodyPr/>
          <a:lstStyle/>
          <a:p>
            <a:r>
              <a:rPr lang="en-US" dirty="0"/>
              <a:t>Apache Kafka</a:t>
            </a:r>
          </a:p>
        </p:txBody>
      </p:sp>
      <p:sp>
        <p:nvSpPr>
          <p:cNvPr id="3" name="Slide Number Placeholder 2"/>
          <p:cNvSpPr>
            <a:spLocks noGrp="1"/>
          </p:cNvSpPr>
          <p:nvPr>
            <p:ph type="sldNum" sz="quarter" idx="12"/>
          </p:nvPr>
        </p:nvSpPr>
        <p:spPr>
          <a:xfrm>
            <a:off x="6358798" y="504655"/>
            <a:ext cx="3109935" cy="2624708"/>
          </a:xfrm>
        </p:spPr>
        <p:txBody>
          <a:bodyPr/>
          <a:lstStyle/>
          <a:p>
            <a:pPr algn="l"/>
            <a:r>
              <a:rPr lang="en-US" sz="1600" dirty="0">
                <a:solidFill>
                  <a:srgbClr val="FF0000"/>
                </a:solidFill>
              </a:rPr>
              <a:t>Kafka decouple data streams </a:t>
            </a:r>
          </a:p>
          <a:p>
            <a:pPr algn="l"/>
            <a:r>
              <a:rPr lang="en-US" sz="1600" dirty="0">
                <a:solidFill>
                  <a:srgbClr val="FF0000"/>
                </a:solidFill>
              </a:rPr>
              <a:t>Producers don’t know about consumers </a:t>
            </a:r>
          </a:p>
          <a:p>
            <a:pPr algn="l"/>
            <a:r>
              <a:rPr lang="en-US" sz="1600" dirty="0">
                <a:solidFill>
                  <a:srgbClr val="FF0000"/>
                </a:solidFill>
              </a:rPr>
              <a:t>Flexible message consumption</a:t>
            </a:r>
          </a:p>
          <a:p>
            <a:pPr algn="l"/>
            <a:r>
              <a:rPr lang="en-US" sz="1600" dirty="0">
                <a:solidFill>
                  <a:srgbClr val="FF0000"/>
                </a:solidFill>
              </a:rPr>
              <a:t>Kafka broker delegates log partition offset (location) to Consumers (clients)</a:t>
            </a:r>
          </a:p>
        </p:txBody>
      </p:sp>
      <p:sp>
        <p:nvSpPr>
          <p:cNvPr id="2" name="TextBox 1"/>
          <p:cNvSpPr txBox="1"/>
          <p:nvPr/>
        </p:nvSpPr>
        <p:spPr>
          <a:xfrm>
            <a:off x="846629" y="6356352"/>
            <a:ext cx="184666" cy="369332"/>
          </a:xfrm>
          <a:prstGeom prst="rect">
            <a:avLst/>
          </a:prstGeom>
          <a:noFill/>
        </p:spPr>
        <p:txBody>
          <a:bodyPr wrap="none" rtlCol="0">
            <a:spAutoFit/>
          </a:bodyPr>
          <a:lstStyle/>
          <a:p>
            <a:endParaRPr lang="en-US" dirty="0"/>
          </a:p>
        </p:txBody>
      </p:sp>
      <p:sp>
        <p:nvSpPr>
          <p:cNvPr id="27" name="Rectangle 26">
            <a:extLst>
              <a:ext uri="{FF2B5EF4-FFF2-40B4-BE49-F238E27FC236}">
                <a16:creationId xmlns:a16="http://schemas.microsoft.com/office/drawing/2014/main" id="{4CB18731-4BEF-DA41-B86F-25C502F8F2D8}"/>
              </a:ext>
            </a:extLst>
          </p:cNvPr>
          <p:cNvSpPr/>
          <p:nvPr/>
        </p:nvSpPr>
        <p:spPr>
          <a:xfrm>
            <a:off x="2826936" y="1271492"/>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Producer</a:t>
            </a:r>
          </a:p>
        </p:txBody>
      </p:sp>
      <p:sp>
        <p:nvSpPr>
          <p:cNvPr id="28" name="Rectangle 27">
            <a:extLst>
              <a:ext uri="{FF2B5EF4-FFF2-40B4-BE49-F238E27FC236}">
                <a16:creationId xmlns:a16="http://schemas.microsoft.com/office/drawing/2014/main" id="{05AD9B48-E991-1543-9851-C7C8FF18CB0F}"/>
              </a:ext>
            </a:extLst>
          </p:cNvPr>
          <p:cNvSpPr/>
          <p:nvPr/>
        </p:nvSpPr>
        <p:spPr>
          <a:xfrm>
            <a:off x="2826936" y="4519083"/>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Consumer</a:t>
            </a:r>
          </a:p>
        </p:txBody>
      </p:sp>
      <p:sp>
        <p:nvSpPr>
          <p:cNvPr id="29" name="Rectangle 28">
            <a:extLst>
              <a:ext uri="{FF2B5EF4-FFF2-40B4-BE49-F238E27FC236}">
                <a16:creationId xmlns:a16="http://schemas.microsoft.com/office/drawing/2014/main" id="{74D00F16-A852-3C4F-A858-FB07B3810788}"/>
              </a:ext>
            </a:extLst>
          </p:cNvPr>
          <p:cNvSpPr/>
          <p:nvPr/>
        </p:nvSpPr>
        <p:spPr>
          <a:xfrm>
            <a:off x="5114159" y="4521197"/>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Consumer</a:t>
            </a:r>
          </a:p>
        </p:txBody>
      </p:sp>
      <p:sp>
        <p:nvSpPr>
          <p:cNvPr id="30" name="TextBox 29">
            <a:extLst>
              <a:ext uri="{FF2B5EF4-FFF2-40B4-BE49-F238E27FC236}">
                <a16:creationId xmlns:a16="http://schemas.microsoft.com/office/drawing/2014/main" id="{20EDA57C-FF59-474F-B25A-56B92C7D2659}"/>
              </a:ext>
            </a:extLst>
          </p:cNvPr>
          <p:cNvSpPr txBox="1"/>
          <p:nvPr/>
        </p:nvSpPr>
        <p:spPr>
          <a:xfrm>
            <a:off x="401485" y="1671484"/>
            <a:ext cx="1686126" cy="523220"/>
          </a:xfrm>
          <a:prstGeom prst="rect">
            <a:avLst/>
          </a:prstGeom>
          <a:noFill/>
        </p:spPr>
        <p:txBody>
          <a:bodyPr wrap="square" rtlCol="0">
            <a:spAutoFit/>
          </a:bodyPr>
          <a:lstStyle/>
          <a:p>
            <a:r>
              <a:rPr lang="en-US" sz="2800" dirty="0">
                <a:solidFill>
                  <a:schemeClr val="tx2"/>
                </a:solidFill>
              </a:rPr>
              <a:t>Producers</a:t>
            </a:r>
          </a:p>
        </p:txBody>
      </p:sp>
      <p:sp>
        <p:nvSpPr>
          <p:cNvPr id="31" name="TextBox 30">
            <a:extLst>
              <a:ext uri="{FF2B5EF4-FFF2-40B4-BE49-F238E27FC236}">
                <a16:creationId xmlns:a16="http://schemas.microsoft.com/office/drawing/2014/main" id="{E2469366-41A8-B240-99CE-3A50AAC3AE82}"/>
              </a:ext>
            </a:extLst>
          </p:cNvPr>
          <p:cNvSpPr txBox="1"/>
          <p:nvPr/>
        </p:nvSpPr>
        <p:spPr>
          <a:xfrm>
            <a:off x="439176" y="2897240"/>
            <a:ext cx="1319161" cy="954107"/>
          </a:xfrm>
          <a:prstGeom prst="rect">
            <a:avLst/>
          </a:prstGeom>
          <a:noFill/>
        </p:spPr>
        <p:txBody>
          <a:bodyPr wrap="square" rtlCol="0">
            <a:spAutoFit/>
          </a:bodyPr>
          <a:lstStyle>
            <a:defPPr>
              <a:defRPr lang="en-US"/>
            </a:defPPr>
            <a:lvl1pPr>
              <a:defRPr sz="2800">
                <a:solidFill>
                  <a:schemeClr val="tx2"/>
                </a:solidFill>
              </a:defRPr>
            </a:lvl1pPr>
          </a:lstStyle>
          <a:p>
            <a:r>
              <a:rPr lang="en-US" dirty="0"/>
              <a:t>Kafka Cluster</a:t>
            </a:r>
          </a:p>
        </p:txBody>
      </p:sp>
      <p:sp>
        <p:nvSpPr>
          <p:cNvPr id="32" name="TextBox 31">
            <a:extLst>
              <a:ext uri="{FF2B5EF4-FFF2-40B4-BE49-F238E27FC236}">
                <a16:creationId xmlns:a16="http://schemas.microsoft.com/office/drawing/2014/main" id="{4A37ED53-FF8D-3B44-9530-35AA7D45AF15}"/>
              </a:ext>
            </a:extLst>
          </p:cNvPr>
          <p:cNvSpPr txBox="1"/>
          <p:nvPr/>
        </p:nvSpPr>
        <p:spPr>
          <a:xfrm>
            <a:off x="444092" y="4327833"/>
            <a:ext cx="1933171" cy="523220"/>
          </a:xfrm>
          <a:prstGeom prst="rect">
            <a:avLst/>
          </a:prstGeom>
          <a:noFill/>
        </p:spPr>
        <p:txBody>
          <a:bodyPr wrap="square" rtlCol="0">
            <a:spAutoFit/>
          </a:bodyPr>
          <a:lstStyle/>
          <a:p>
            <a:r>
              <a:rPr lang="en-US" sz="2800" dirty="0">
                <a:solidFill>
                  <a:schemeClr val="tx2"/>
                </a:solidFill>
              </a:rPr>
              <a:t>Consumers</a:t>
            </a:r>
          </a:p>
        </p:txBody>
      </p:sp>
      <p:sp>
        <p:nvSpPr>
          <p:cNvPr id="33" name="Rectangle 32">
            <a:extLst>
              <a:ext uri="{FF2B5EF4-FFF2-40B4-BE49-F238E27FC236}">
                <a16:creationId xmlns:a16="http://schemas.microsoft.com/office/drawing/2014/main" id="{0E50572B-19D7-AA43-BD3C-8D6C031A9D71}"/>
              </a:ext>
            </a:extLst>
          </p:cNvPr>
          <p:cNvSpPr/>
          <p:nvPr/>
        </p:nvSpPr>
        <p:spPr>
          <a:xfrm>
            <a:off x="2254235" y="2848881"/>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Broker</a:t>
            </a:r>
          </a:p>
        </p:txBody>
      </p:sp>
      <p:sp>
        <p:nvSpPr>
          <p:cNvPr id="36" name="Rectangle 35">
            <a:extLst>
              <a:ext uri="{FF2B5EF4-FFF2-40B4-BE49-F238E27FC236}">
                <a16:creationId xmlns:a16="http://schemas.microsoft.com/office/drawing/2014/main" id="{B5731B3B-60D9-724A-A72B-335544C0876C}"/>
              </a:ext>
            </a:extLst>
          </p:cNvPr>
          <p:cNvSpPr/>
          <p:nvPr/>
        </p:nvSpPr>
        <p:spPr>
          <a:xfrm>
            <a:off x="3414983" y="2848881"/>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Broker</a:t>
            </a:r>
          </a:p>
        </p:txBody>
      </p:sp>
      <p:sp>
        <p:nvSpPr>
          <p:cNvPr id="39" name="Rectangle 38">
            <a:extLst>
              <a:ext uri="{FF2B5EF4-FFF2-40B4-BE49-F238E27FC236}">
                <a16:creationId xmlns:a16="http://schemas.microsoft.com/office/drawing/2014/main" id="{C02E657A-C641-A047-8222-B7D1AAA412D7}"/>
              </a:ext>
            </a:extLst>
          </p:cNvPr>
          <p:cNvSpPr/>
          <p:nvPr/>
        </p:nvSpPr>
        <p:spPr>
          <a:xfrm>
            <a:off x="4575731" y="2848881"/>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Broker</a:t>
            </a:r>
          </a:p>
        </p:txBody>
      </p:sp>
      <p:sp>
        <p:nvSpPr>
          <p:cNvPr id="42" name="Rectangle 41">
            <a:extLst>
              <a:ext uri="{FF2B5EF4-FFF2-40B4-BE49-F238E27FC236}">
                <a16:creationId xmlns:a16="http://schemas.microsoft.com/office/drawing/2014/main" id="{D16AA8AE-6389-E349-8603-A5EDB55528ED}"/>
              </a:ext>
            </a:extLst>
          </p:cNvPr>
          <p:cNvSpPr/>
          <p:nvPr/>
        </p:nvSpPr>
        <p:spPr>
          <a:xfrm>
            <a:off x="5736479" y="2848881"/>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Broker</a:t>
            </a:r>
          </a:p>
        </p:txBody>
      </p:sp>
      <p:sp>
        <p:nvSpPr>
          <p:cNvPr id="44" name="Rectangle 43">
            <a:extLst>
              <a:ext uri="{FF2B5EF4-FFF2-40B4-BE49-F238E27FC236}">
                <a16:creationId xmlns:a16="http://schemas.microsoft.com/office/drawing/2014/main" id="{30CB52AF-03DF-7E42-8DB2-657E341667EE}"/>
              </a:ext>
            </a:extLst>
          </p:cNvPr>
          <p:cNvSpPr/>
          <p:nvPr/>
        </p:nvSpPr>
        <p:spPr>
          <a:xfrm>
            <a:off x="5103857" y="1271492"/>
            <a:ext cx="931996" cy="571579"/>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Producer</a:t>
            </a:r>
          </a:p>
        </p:txBody>
      </p:sp>
      <p:sp>
        <p:nvSpPr>
          <p:cNvPr id="45" name="Rectangle 44">
            <a:extLst>
              <a:ext uri="{FF2B5EF4-FFF2-40B4-BE49-F238E27FC236}">
                <a16:creationId xmlns:a16="http://schemas.microsoft.com/office/drawing/2014/main" id="{12093966-2D65-BE4F-A06A-9A95D900A785}"/>
              </a:ext>
            </a:extLst>
          </p:cNvPr>
          <p:cNvSpPr/>
          <p:nvPr/>
        </p:nvSpPr>
        <p:spPr>
          <a:xfrm>
            <a:off x="4001333" y="3799513"/>
            <a:ext cx="899348" cy="467360"/>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Zookeeper</a:t>
            </a:r>
          </a:p>
        </p:txBody>
      </p:sp>
      <p:cxnSp>
        <p:nvCxnSpPr>
          <p:cNvPr id="47" name="Straight Arrow Connector 46">
            <a:extLst>
              <a:ext uri="{FF2B5EF4-FFF2-40B4-BE49-F238E27FC236}">
                <a16:creationId xmlns:a16="http://schemas.microsoft.com/office/drawing/2014/main" id="{36F93D36-4EE5-3B40-B328-5CEC97E57E4D}"/>
              </a:ext>
            </a:extLst>
          </p:cNvPr>
          <p:cNvCxnSpPr>
            <a:stCxn id="28" idx="0"/>
            <a:endCxn id="33" idx="2"/>
          </p:cNvCxnSpPr>
          <p:nvPr/>
        </p:nvCxnSpPr>
        <p:spPr>
          <a:xfrm flipH="1" flipV="1">
            <a:off x="2720233" y="3420460"/>
            <a:ext cx="572701" cy="1098623"/>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B033B7-95CD-D64E-85B6-5DB4AC7AC942}"/>
              </a:ext>
            </a:extLst>
          </p:cNvPr>
          <p:cNvCxnSpPr>
            <a:stCxn id="28" idx="0"/>
            <a:endCxn id="36" idx="2"/>
          </p:cNvCxnSpPr>
          <p:nvPr/>
        </p:nvCxnSpPr>
        <p:spPr>
          <a:xfrm flipV="1">
            <a:off x="3292934" y="3420460"/>
            <a:ext cx="588047" cy="1098623"/>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6EF4E30-5FC2-DB44-803C-8CCEFE19EE87}"/>
              </a:ext>
            </a:extLst>
          </p:cNvPr>
          <p:cNvCxnSpPr>
            <a:stCxn id="29" idx="0"/>
            <a:endCxn id="39" idx="2"/>
          </p:cNvCxnSpPr>
          <p:nvPr/>
        </p:nvCxnSpPr>
        <p:spPr>
          <a:xfrm flipH="1" flipV="1">
            <a:off x="5041730" y="3420460"/>
            <a:ext cx="538428" cy="1100737"/>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2851096-E226-BC46-AB47-0C0F5BA4DBE4}"/>
              </a:ext>
            </a:extLst>
          </p:cNvPr>
          <p:cNvCxnSpPr>
            <a:stCxn id="29" idx="0"/>
            <a:endCxn id="42" idx="2"/>
          </p:cNvCxnSpPr>
          <p:nvPr/>
        </p:nvCxnSpPr>
        <p:spPr>
          <a:xfrm flipV="1">
            <a:off x="5580157" y="3420460"/>
            <a:ext cx="622320" cy="1100737"/>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7487BBF-882B-FF45-8C71-73D110068AB9}"/>
              </a:ext>
            </a:extLst>
          </p:cNvPr>
          <p:cNvCxnSpPr>
            <a:stCxn id="27" idx="2"/>
            <a:endCxn id="33" idx="0"/>
          </p:cNvCxnSpPr>
          <p:nvPr/>
        </p:nvCxnSpPr>
        <p:spPr>
          <a:xfrm flipH="1">
            <a:off x="2720233" y="1843070"/>
            <a:ext cx="572701"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32941B4-6D89-5047-823F-B17B526BAA0C}"/>
              </a:ext>
            </a:extLst>
          </p:cNvPr>
          <p:cNvCxnSpPr>
            <a:stCxn id="27" idx="2"/>
            <a:endCxn id="36" idx="0"/>
          </p:cNvCxnSpPr>
          <p:nvPr/>
        </p:nvCxnSpPr>
        <p:spPr>
          <a:xfrm>
            <a:off x="3292934" y="1843070"/>
            <a:ext cx="588047"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422A1CB-0093-EB4A-B82A-E160597464F7}"/>
              </a:ext>
            </a:extLst>
          </p:cNvPr>
          <p:cNvCxnSpPr>
            <a:stCxn id="44" idx="2"/>
            <a:endCxn id="39" idx="0"/>
          </p:cNvCxnSpPr>
          <p:nvPr/>
        </p:nvCxnSpPr>
        <p:spPr>
          <a:xfrm flipH="1">
            <a:off x="5041729" y="1843070"/>
            <a:ext cx="528126"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C457DB2-9B05-EC4C-A62B-E8F1C636B390}"/>
              </a:ext>
            </a:extLst>
          </p:cNvPr>
          <p:cNvCxnSpPr>
            <a:stCxn id="44" idx="2"/>
            <a:endCxn id="42" idx="0"/>
          </p:cNvCxnSpPr>
          <p:nvPr/>
        </p:nvCxnSpPr>
        <p:spPr>
          <a:xfrm>
            <a:off x="5569855" y="1843070"/>
            <a:ext cx="632622"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1EAAB03-9F69-5B43-845A-B96F129AFBC6}"/>
              </a:ext>
            </a:extLst>
          </p:cNvPr>
          <p:cNvCxnSpPr>
            <a:stCxn id="44" idx="2"/>
            <a:endCxn id="36" idx="0"/>
          </p:cNvCxnSpPr>
          <p:nvPr/>
        </p:nvCxnSpPr>
        <p:spPr>
          <a:xfrm flipH="1">
            <a:off x="3880981" y="1843070"/>
            <a:ext cx="1688874"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68A4EA7-EC30-564C-AD2C-7AB92B7168C1}"/>
              </a:ext>
            </a:extLst>
          </p:cNvPr>
          <p:cNvCxnSpPr>
            <a:stCxn id="44" idx="2"/>
            <a:endCxn id="33" idx="0"/>
          </p:cNvCxnSpPr>
          <p:nvPr/>
        </p:nvCxnSpPr>
        <p:spPr>
          <a:xfrm flipH="1">
            <a:off x="2720233" y="1843070"/>
            <a:ext cx="2849622"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AC98546-4007-0E4D-AEC3-F5D20E159DEC}"/>
              </a:ext>
            </a:extLst>
          </p:cNvPr>
          <p:cNvCxnSpPr>
            <a:stCxn id="27" idx="2"/>
            <a:endCxn id="39" idx="0"/>
          </p:cNvCxnSpPr>
          <p:nvPr/>
        </p:nvCxnSpPr>
        <p:spPr>
          <a:xfrm>
            <a:off x="3292934" y="1843070"/>
            <a:ext cx="1748795"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48AED20-344A-D84D-9DC7-32219EEBED6F}"/>
              </a:ext>
            </a:extLst>
          </p:cNvPr>
          <p:cNvCxnSpPr>
            <a:stCxn id="27" idx="2"/>
            <a:endCxn id="42" idx="0"/>
          </p:cNvCxnSpPr>
          <p:nvPr/>
        </p:nvCxnSpPr>
        <p:spPr>
          <a:xfrm>
            <a:off x="3292934" y="1843070"/>
            <a:ext cx="2909543" cy="1005810"/>
          </a:xfrm>
          <a:prstGeom prst="straightConnector1">
            <a:avLst/>
          </a:prstGeom>
          <a:ln w="25400" cap="rnd">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C90C39-E5C8-294A-ACF2-FB533612E698}"/>
              </a:ext>
            </a:extLst>
          </p:cNvPr>
          <p:cNvCxnSpPr>
            <a:stCxn id="29" idx="1"/>
            <a:endCxn id="45" idx="2"/>
          </p:cNvCxnSpPr>
          <p:nvPr/>
        </p:nvCxnSpPr>
        <p:spPr>
          <a:xfrm flipH="1" flipV="1">
            <a:off x="4451007" y="4266874"/>
            <a:ext cx="663152" cy="540113"/>
          </a:xfrm>
          <a:prstGeom prst="line">
            <a:avLst/>
          </a:prstGeom>
          <a:ln w="25400"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A20F1E4-905A-2A4E-8ECF-E1F6761D451B}"/>
              </a:ext>
            </a:extLst>
          </p:cNvPr>
          <p:cNvCxnSpPr>
            <a:stCxn id="45" idx="2"/>
            <a:endCxn id="28" idx="3"/>
          </p:cNvCxnSpPr>
          <p:nvPr/>
        </p:nvCxnSpPr>
        <p:spPr>
          <a:xfrm flipH="1">
            <a:off x="3758933" y="4266874"/>
            <a:ext cx="692075" cy="537999"/>
          </a:xfrm>
          <a:prstGeom prst="line">
            <a:avLst/>
          </a:prstGeom>
          <a:ln w="25400"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37BC2F-77EB-1746-A1E6-F67A451ABAB6}"/>
              </a:ext>
            </a:extLst>
          </p:cNvPr>
          <p:cNvCxnSpPr>
            <a:endCxn id="45" idx="0"/>
          </p:cNvCxnSpPr>
          <p:nvPr/>
        </p:nvCxnSpPr>
        <p:spPr>
          <a:xfrm flipH="1">
            <a:off x="4451008" y="3420459"/>
            <a:ext cx="124724" cy="37905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3E1105-EE18-B549-A32F-4ACBDF3CB791}"/>
              </a:ext>
            </a:extLst>
          </p:cNvPr>
          <p:cNvCxnSpPr>
            <a:endCxn id="45" idx="0"/>
          </p:cNvCxnSpPr>
          <p:nvPr/>
        </p:nvCxnSpPr>
        <p:spPr>
          <a:xfrm>
            <a:off x="4346979" y="3420459"/>
            <a:ext cx="104028" cy="379054"/>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E875EF1-633A-374C-BEF6-8FE45D18EDD4}"/>
              </a:ext>
            </a:extLst>
          </p:cNvPr>
          <p:cNvSpPr txBox="1"/>
          <p:nvPr/>
        </p:nvSpPr>
        <p:spPr>
          <a:xfrm>
            <a:off x="4069928" y="4455310"/>
            <a:ext cx="762159" cy="261610"/>
          </a:xfrm>
          <a:prstGeom prst="rect">
            <a:avLst/>
          </a:prstGeom>
          <a:noFill/>
        </p:spPr>
        <p:txBody>
          <a:bodyPr wrap="square" rtlCol="0">
            <a:spAutoFit/>
          </a:bodyPr>
          <a:lstStyle/>
          <a:p>
            <a:pPr algn="ctr">
              <a:lnSpc>
                <a:spcPct val="90000"/>
              </a:lnSpc>
            </a:pPr>
            <a:r>
              <a:rPr lang="en-US" sz="1200" dirty="0">
                <a:solidFill>
                  <a:schemeClr val="tx1">
                    <a:lumMod val="50000"/>
                  </a:schemeClr>
                </a:solidFill>
              </a:rPr>
              <a:t>Offsets</a:t>
            </a:r>
          </a:p>
        </p:txBody>
      </p:sp>
      <p:cxnSp>
        <p:nvCxnSpPr>
          <p:cNvPr id="71" name="Straight Connector 70">
            <a:extLst>
              <a:ext uri="{FF2B5EF4-FFF2-40B4-BE49-F238E27FC236}">
                <a16:creationId xmlns:a16="http://schemas.microsoft.com/office/drawing/2014/main" id="{019D4A63-1D50-364F-B85F-418924313A44}"/>
              </a:ext>
            </a:extLst>
          </p:cNvPr>
          <p:cNvCxnSpPr>
            <a:stCxn id="33" idx="2"/>
            <a:endCxn id="28" idx="1"/>
          </p:cNvCxnSpPr>
          <p:nvPr/>
        </p:nvCxnSpPr>
        <p:spPr>
          <a:xfrm>
            <a:off x="2720233" y="3420459"/>
            <a:ext cx="106703" cy="1384413"/>
          </a:xfrm>
          <a:prstGeom prst="line">
            <a:avLst/>
          </a:prstGeom>
          <a:ln w="25400"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34F0847-B1EC-3941-AAFE-1D592280C3F9}"/>
              </a:ext>
            </a:extLst>
          </p:cNvPr>
          <p:cNvCxnSpPr>
            <a:stCxn id="42" idx="2"/>
            <a:endCxn id="29" idx="3"/>
          </p:cNvCxnSpPr>
          <p:nvPr/>
        </p:nvCxnSpPr>
        <p:spPr>
          <a:xfrm flipH="1">
            <a:off x="6046156" y="3420460"/>
            <a:ext cx="156322" cy="1386527"/>
          </a:xfrm>
          <a:prstGeom prst="line">
            <a:avLst/>
          </a:prstGeom>
          <a:ln w="25400"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98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Apache </a:t>
            </a:r>
            <a:r>
              <a:rPr lang="en-US" dirty="0" err="1"/>
              <a:t>Oozie</a:t>
            </a:r>
            <a:endParaRPr lang="en-US" dirty="0"/>
          </a:p>
        </p:txBody>
      </p:sp>
      <p:sp>
        <p:nvSpPr>
          <p:cNvPr id="7" name="Content Placeholder 6"/>
          <p:cNvSpPr>
            <a:spLocks noGrp="1"/>
          </p:cNvSpPr>
          <p:nvPr>
            <p:ph idx="1"/>
          </p:nvPr>
        </p:nvSpPr>
        <p:spPr/>
        <p:txBody>
          <a:bodyPr>
            <a:noAutofit/>
          </a:bodyPr>
          <a:lstStyle/>
          <a:p>
            <a:r>
              <a:rPr lang="en-US" sz="2400" dirty="0" err="1"/>
              <a:t>Oozie</a:t>
            </a:r>
            <a:r>
              <a:rPr lang="en-US" sz="2400" dirty="0"/>
              <a:t> is a workflow scheduler system to manage Apache </a:t>
            </a:r>
            <a:r>
              <a:rPr lang="en-US" sz="2400" dirty="0" err="1"/>
              <a:t>Hadoop</a:t>
            </a:r>
            <a:r>
              <a:rPr lang="en-US" sz="2400" dirty="0"/>
              <a:t> jobs.</a:t>
            </a:r>
          </a:p>
          <a:p>
            <a:r>
              <a:rPr lang="en-US" sz="2400" dirty="0" err="1"/>
              <a:t>Oozie</a:t>
            </a:r>
            <a:r>
              <a:rPr lang="en-US" sz="2400" dirty="0"/>
              <a:t> Workflow jobs are Directed </a:t>
            </a:r>
            <a:r>
              <a:rPr lang="en-US" sz="2400" dirty="0" err="1"/>
              <a:t>Acyclical</a:t>
            </a:r>
            <a:r>
              <a:rPr lang="en-US" sz="2400" dirty="0"/>
              <a:t> Graphs (DAGs) of actions.</a:t>
            </a:r>
          </a:p>
          <a:p>
            <a:r>
              <a:rPr lang="en-US" sz="2400" dirty="0" err="1"/>
              <a:t>Oozie</a:t>
            </a:r>
            <a:r>
              <a:rPr lang="en-US" sz="2400" dirty="0"/>
              <a:t> supports many workflow actions, including </a:t>
            </a:r>
          </a:p>
          <a:p>
            <a:pPr lvl="1"/>
            <a:r>
              <a:rPr lang="en-US" sz="2000" dirty="0"/>
              <a:t>Executing </a:t>
            </a:r>
            <a:r>
              <a:rPr lang="en-US" sz="2000" dirty="0" err="1"/>
              <a:t>MapReduce</a:t>
            </a:r>
            <a:r>
              <a:rPr lang="en-US" sz="2000" dirty="0"/>
              <a:t> jobs </a:t>
            </a:r>
          </a:p>
          <a:p>
            <a:pPr lvl="1"/>
            <a:r>
              <a:rPr lang="en-US" sz="2000" dirty="0"/>
              <a:t>Running Pig or Hive scripts </a:t>
            </a:r>
          </a:p>
          <a:p>
            <a:pPr lvl="1"/>
            <a:r>
              <a:rPr lang="en-US" sz="2000" dirty="0"/>
              <a:t>Executing standard Java or shell programs </a:t>
            </a:r>
          </a:p>
          <a:p>
            <a:pPr lvl="1"/>
            <a:r>
              <a:rPr lang="en-US" sz="2000" dirty="0"/>
              <a:t>Manipulating data via HDFS commands </a:t>
            </a:r>
          </a:p>
          <a:p>
            <a:pPr lvl="1"/>
            <a:r>
              <a:rPr lang="en-US" sz="2000" dirty="0"/>
              <a:t>Running remote commands with SSH </a:t>
            </a:r>
          </a:p>
          <a:p>
            <a:pPr lvl="1"/>
            <a:r>
              <a:rPr lang="en-US" sz="2000" dirty="0"/>
              <a:t>Sending e/mail messages </a:t>
            </a:r>
          </a:p>
        </p:txBody>
      </p:sp>
      <p:sp>
        <p:nvSpPr>
          <p:cNvPr id="5" name="Slide Number Placeholder 4"/>
          <p:cNvSpPr>
            <a:spLocks noGrp="1"/>
          </p:cNvSpPr>
          <p:nvPr>
            <p:ph type="sldNum" sz="quarter" idx="12"/>
          </p:nvPr>
        </p:nvSpPr>
        <p:spPr/>
        <p:txBody>
          <a:bodyPr/>
          <a:lstStyle/>
          <a:p>
            <a:fld id="{B521CF48-C4A7-EF46-8C51-177FA25324C6}" type="slidenum">
              <a:rPr lang="en-US" smtClean="0"/>
              <a:pPr/>
              <a:t>51</a:t>
            </a:fld>
            <a:endParaRPr lang="en-US" dirty="0"/>
          </a:p>
        </p:txBody>
      </p:sp>
      <p:pic>
        <p:nvPicPr>
          <p:cNvPr id="8" name="Picture 7"/>
          <p:cNvPicPr>
            <a:picLocks noChangeAspect="1"/>
          </p:cNvPicPr>
          <p:nvPr/>
        </p:nvPicPr>
        <p:blipFill>
          <a:blip r:embed="rId2"/>
          <a:stretch>
            <a:fillRect/>
          </a:stretch>
        </p:blipFill>
        <p:spPr>
          <a:xfrm>
            <a:off x="6418949" y="5409888"/>
            <a:ext cx="2540000" cy="716280"/>
          </a:xfrm>
          <a:prstGeom prst="rect">
            <a:avLst/>
          </a:prstGeom>
        </p:spPr>
      </p:pic>
    </p:spTree>
    <p:extLst>
      <p:ext uri="{BB962C8B-B14F-4D97-AF65-F5344CB8AC3E}">
        <p14:creationId xmlns:p14="http://schemas.microsoft.com/office/powerpoint/2010/main" val="1416315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Zookeeper</a:t>
            </a:r>
          </a:p>
        </p:txBody>
      </p:sp>
      <p:sp>
        <p:nvSpPr>
          <p:cNvPr id="3" name="Content Placeholder 2"/>
          <p:cNvSpPr>
            <a:spLocks noGrp="1"/>
          </p:cNvSpPr>
          <p:nvPr>
            <p:ph idx="1"/>
          </p:nvPr>
        </p:nvSpPr>
        <p:spPr/>
        <p:txBody>
          <a:bodyPr>
            <a:normAutofit/>
          </a:bodyPr>
          <a:lstStyle/>
          <a:p>
            <a:r>
              <a:rPr lang="en-US" sz="2800" dirty="0"/>
              <a:t>Apache </a:t>
            </a:r>
            <a:r>
              <a:rPr lang="en-US" sz="2800" dirty="0" err="1"/>
              <a:t>ZooKeeper</a:t>
            </a:r>
            <a:r>
              <a:rPr lang="en-US" sz="2800" dirty="0"/>
              <a:t> is a highly reliable distributed coordination service</a:t>
            </a:r>
          </a:p>
          <a:p>
            <a:pPr lvl="1"/>
            <a:r>
              <a:rPr lang="en-US" sz="2400" dirty="0"/>
              <a:t>Group membership</a:t>
            </a:r>
          </a:p>
          <a:p>
            <a:pPr lvl="1"/>
            <a:r>
              <a:rPr lang="en-US" sz="2400" dirty="0"/>
              <a:t>Leader election</a:t>
            </a:r>
          </a:p>
          <a:p>
            <a:pPr lvl="1"/>
            <a:r>
              <a:rPr lang="en-US" sz="2400" dirty="0"/>
              <a:t>Dynamic Configuration</a:t>
            </a:r>
          </a:p>
          <a:p>
            <a:pPr lvl="1"/>
            <a:r>
              <a:rPr lang="en-US" sz="2400" dirty="0"/>
              <a:t>Status monitoring</a:t>
            </a:r>
          </a:p>
          <a:p>
            <a:r>
              <a:rPr lang="en-US" sz="2800" dirty="0"/>
              <a:t>All of these kinds of services are used in some form or another by distributed applications</a:t>
            </a:r>
          </a:p>
        </p:txBody>
      </p:sp>
      <p:sp>
        <p:nvSpPr>
          <p:cNvPr id="4" name="Slide Number Placeholder 3"/>
          <p:cNvSpPr>
            <a:spLocks noGrp="1"/>
          </p:cNvSpPr>
          <p:nvPr>
            <p:ph type="sldNum" sz="quarter" idx="12"/>
          </p:nvPr>
        </p:nvSpPr>
        <p:spPr/>
        <p:txBody>
          <a:bodyPr/>
          <a:lstStyle/>
          <a:p>
            <a:fld id="{B521CF48-C4A7-EF46-8C51-177FA25324C6}" type="slidenum">
              <a:rPr lang="en-US" smtClean="0"/>
              <a:t>52</a:t>
            </a:fld>
            <a:endParaRPr lang="en-US" dirty="0"/>
          </a:p>
        </p:txBody>
      </p:sp>
      <p:pic>
        <p:nvPicPr>
          <p:cNvPr id="5" name="Picture 4"/>
          <p:cNvPicPr>
            <a:picLocks noChangeAspect="1"/>
          </p:cNvPicPr>
          <p:nvPr/>
        </p:nvPicPr>
        <p:blipFill>
          <a:blip r:embed="rId2"/>
          <a:stretch>
            <a:fillRect/>
          </a:stretch>
        </p:blipFill>
        <p:spPr>
          <a:xfrm>
            <a:off x="7486650" y="1529035"/>
            <a:ext cx="1329622" cy="2268264"/>
          </a:xfrm>
          <a:prstGeom prst="rect">
            <a:avLst/>
          </a:prstGeom>
        </p:spPr>
      </p:pic>
    </p:spTree>
    <p:extLst>
      <p:ext uri="{BB962C8B-B14F-4D97-AF65-F5344CB8AC3E}">
        <p14:creationId xmlns:p14="http://schemas.microsoft.com/office/powerpoint/2010/main" val="991049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B5FC-F22D-6C4B-904C-BAA1B4CDE8EB}"/>
              </a:ext>
            </a:extLst>
          </p:cNvPr>
          <p:cNvSpPr>
            <a:spLocks noGrp="1"/>
          </p:cNvSpPr>
          <p:nvPr>
            <p:ph type="title"/>
          </p:nvPr>
        </p:nvSpPr>
        <p:spPr/>
        <p:txBody>
          <a:bodyPr/>
          <a:lstStyle/>
          <a:p>
            <a:r>
              <a:rPr lang="vi-VN" dirty="0"/>
              <a:t>PAXOS algorithm</a:t>
            </a:r>
          </a:p>
        </p:txBody>
      </p:sp>
      <p:pic>
        <p:nvPicPr>
          <p:cNvPr id="6" name="Content Placeholder 5">
            <a:extLst>
              <a:ext uri="{FF2B5EF4-FFF2-40B4-BE49-F238E27FC236}">
                <a16:creationId xmlns:a16="http://schemas.microsoft.com/office/drawing/2014/main" id="{E6E99A8E-D0B2-E94D-A877-978BC25E9C80}"/>
              </a:ext>
            </a:extLst>
          </p:cNvPr>
          <p:cNvPicPr>
            <a:picLocks noGrp="1" noChangeAspect="1"/>
          </p:cNvPicPr>
          <p:nvPr>
            <p:ph idx="1"/>
          </p:nvPr>
        </p:nvPicPr>
        <p:blipFill>
          <a:blip r:embed="rId2"/>
          <a:stretch>
            <a:fillRect/>
          </a:stretch>
        </p:blipFill>
        <p:spPr>
          <a:xfrm>
            <a:off x="-1" y="1469013"/>
            <a:ext cx="9118809" cy="3781860"/>
          </a:xfrm>
          <a:prstGeom prst="rect">
            <a:avLst/>
          </a:prstGeom>
        </p:spPr>
      </p:pic>
      <p:sp>
        <p:nvSpPr>
          <p:cNvPr id="5" name="Slide Number Placeholder 4">
            <a:extLst>
              <a:ext uri="{FF2B5EF4-FFF2-40B4-BE49-F238E27FC236}">
                <a16:creationId xmlns:a16="http://schemas.microsoft.com/office/drawing/2014/main" id="{BFAF15EA-C589-DC47-8EEE-49DDA72AE666}"/>
              </a:ext>
            </a:extLst>
          </p:cNvPr>
          <p:cNvSpPr>
            <a:spLocks noGrp="1"/>
          </p:cNvSpPr>
          <p:nvPr>
            <p:ph type="sldNum" sz="quarter" idx="12"/>
          </p:nvPr>
        </p:nvSpPr>
        <p:spPr/>
        <p:txBody>
          <a:bodyPr/>
          <a:lstStyle/>
          <a:p>
            <a:fld id="{A02EBBDA-6239-48A4-BF42-145536EAE284}" type="slidenum">
              <a:rPr lang="en-US" smtClean="0"/>
              <a:t>53</a:t>
            </a:fld>
            <a:endParaRPr lang="en-US"/>
          </a:p>
        </p:txBody>
      </p:sp>
      <p:sp>
        <p:nvSpPr>
          <p:cNvPr id="7" name="TextBox 6">
            <a:extLst>
              <a:ext uri="{FF2B5EF4-FFF2-40B4-BE49-F238E27FC236}">
                <a16:creationId xmlns:a16="http://schemas.microsoft.com/office/drawing/2014/main" id="{4E4FDFD0-21A4-EB4C-A4D4-D1DA7F254A67}"/>
              </a:ext>
            </a:extLst>
          </p:cNvPr>
          <p:cNvSpPr txBox="1"/>
          <p:nvPr/>
        </p:nvSpPr>
        <p:spPr>
          <a:xfrm>
            <a:off x="1899138" y="5802923"/>
            <a:ext cx="4951740" cy="369332"/>
          </a:xfrm>
          <a:prstGeom prst="rect">
            <a:avLst/>
          </a:prstGeom>
          <a:noFill/>
        </p:spPr>
        <p:txBody>
          <a:bodyPr wrap="none" rtlCol="0">
            <a:spAutoFit/>
          </a:bodyPr>
          <a:lstStyle/>
          <a:p>
            <a:r>
              <a:rPr lang="en-US" dirty="0">
                <a:hlinkClick r:id="rId3"/>
              </a:rPr>
              <a:t>https://www.youtube.com/watch?v=d7nAGI_NZPk</a:t>
            </a:r>
            <a:endParaRPr lang="vi-VN" dirty="0"/>
          </a:p>
        </p:txBody>
      </p:sp>
    </p:spTree>
    <p:extLst>
      <p:ext uri="{BB962C8B-B14F-4D97-AF65-F5344CB8AC3E}">
        <p14:creationId xmlns:p14="http://schemas.microsoft.com/office/powerpoint/2010/main" val="3855188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3860605" y="4189078"/>
            <a:ext cx="581570" cy="680849"/>
          </a:xfrm>
          <a:prstGeom prst="rightArrow">
            <a:avLst/>
          </a:prstGeom>
          <a:solidFill>
            <a:srgbClr val="D0CECE"/>
          </a:solidFill>
          <a:ln w="9525" cmpd="sng">
            <a:solidFill>
              <a:schemeClr val="bg1">
                <a:lumMod val="10000"/>
                <a:lumOff val="9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58738" algn="ctr"/>
            <a:endParaRPr lang="en-US" sz="2000" b="1">
              <a:solidFill>
                <a:srgbClr val="000000"/>
              </a:solidFill>
              <a:latin typeface="Calibri"/>
              <a:cs typeface="Calibri"/>
            </a:endParaRPr>
          </a:p>
        </p:txBody>
      </p:sp>
      <p:sp>
        <p:nvSpPr>
          <p:cNvPr id="64" name="Rounded Rectangle 63"/>
          <p:cNvSpPr/>
          <p:nvPr/>
        </p:nvSpPr>
        <p:spPr>
          <a:xfrm>
            <a:off x="4565091" y="3448127"/>
            <a:ext cx="3785717" cy="2728836"/>
          </a:xfrm>
          <a:prstGeom prst="roundRect">
            <a:avLst>
              <a:gd name="adj" fmla="val 2942"/>
            </a:avLst>
          </a:prstGeom>
          <a:solidFill>
            <a:srgbClr val="D0CECE"/>
          </a:solidFill>
          <a:ln w="9525" cmpd="sng">
            <a:solidFill>
              <a:schemeClr val="bg1">
                <a:lumMod val="10000"/>
                <a:lumOff val="9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58738" algn="ctr"/>
            <a:endParaRPr lang="en-US" sz="2000" b="1" dirty="0">
              <a:solidFill>
                <a:srgbClr val="FF0000"/>
              </a:solidFill>
              <a:latin typeface="Calibri"/>
              <a:cs typeface="Calibri"/>
            </a:endParaRPr>
          </a:p>
        </p:txBody>
      </p:sp>
      <p:sp>
        <p:nvSpPr>
          <p:cNvPr id="63" name="Rounded Rectangle 62"/>
          <p:cNvSpPr/>
          <p:nvPr/>
        </p:nvSpPr>
        <p:spPr>
          <a:xfrm>
            <a:off x="1248762" y="3448127"/>
            <a:ext cx="2235741" cy="2728836"/>
          </a:xfrm>
          <a:prstGeom prst="roundRect">
            <a:avLst>
              <a:gd name="adj" fmla="val 2942"/>
            </a:avLst>
          </a:prstGeom>
          <a:solidFill>
            <a:schemeClr val="bg2">
              <a:lumMod val="90000"/>
            </a:schemeClr>
          </a:solidFill>
          <a:ln w="9525" cmpd="sng">
            <a:solidFill>
              <a:schemeClr val="bg1">
                <a:lumMod val="10000"/>
                <a:lumOff val="9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58738" algn="ctr"/>
            <a:endParaRPr lang="en-US" sz="2000" b="1" dirty="0">
              <a:solidFill>
                <a:srgbClr val="000000"/>
              </a:solidFill>
              <a:latin typeface="Calibri"/>
              <a:cs typeface="Calibri"/>
            </a:endParaRPr>
          </a:p>
        </p:txBody>
      </p:sp>
      <p:sp>
        <p:nvSpPr>
          <p:cNvPr id="6" name="Title 5"/>
          <p:cNvSpPr>
            <a:spLocks noGrp="1"/>
          </p:cNvSpPr>
          <p:nvPr>
            <p:ph type="title"/>
          </p:nvPr>
        </p:nvSpPr>
        <p:spPr/>
        <p:txBody>
          <a:bodyPr>
            <a:normAutofit fontScale="90000"/>
          </a:bodyPr>
          <a:lstStyle/>
          <a:p>
            <a:r>
              <a:rPr lang="en-US" dirty="0"/>
              <a:t>YARN </a:t>
            </a:r>
            <a:r>
              <a:rPr lang="mr-IN" dirty="0"/>
              <a:t>–</a:t>
            </a:r>
            <a:r>
              <a:rPr lang="en-US" dirty="0"/>
              <a:t> </a:t>
            </a:r>
            <a:r>
              <a:rPr lang="en-US" sz="3600" dirty="0"/>
              <a:t>Yet Another Resource Negotiator</a:t>
            </a:r>
            <a:endParaRPr lang="en-US" dirty="0"/>
          </a:p>
        </p:txBody>
      </p:sp>
      <p:sp>
        <p:nvSpPr>
          <p:cNvPr id="5" name="Content Placeholder 4"/>
          <p:cNvSpPr>
            <a:spLocks noGrp="1"/>
          </p:cNvSpPr>
          <p:nvPr>
            <p:ph idx="1"/>
          </p:nvPr>
        </p:nvSpPr>
        <p:spPr/>
        <p:txBody>
          <a:bodyPr/>
          <a:lstStyle/>
          <a:p>
            <a:r>
              <a:rPr lang="en-US" dirty="0"/>
              <a:t>Nodes have "resources" </a:t>
            </a:r>
            <a:r>
              <a:rPr lang="mr-IN" dirty="0"/>
              <a:t>–</a:t>
            </a:r>
            <a:r>
              <a:rPr lang="en-US" dirty="0"/>
              <a:t> memory and CPU cores </a:t>
            </a:r>
            <a:r>
              <a:rPr lang="mr-IN" dirty="0"/>
              <a:t>–</a:t>
            </a:r>
            <a:r>
              <a:rPr lang="en-US" dirty="0"/>
              <a:t> which are allocated to application when requested </a:t>
            </a:r>
          </a:p>
          <a:p>
            <a:r>
              <a:rPr lang="en-US" dirty="0"/>
              <a:t>Moving beyond Map Reduce</a:t>
            </a:r>
          </a:p>
          <a:p>
            <a:pPr lvl="1"/>
            <a:r>
              <a:rPr lang="en-US" dirty="0"/>
              <a:t>MR and non-MR running on the same cluster</a:t>
            </a:r>
          </a:p>
          <a:p>
            <a:pPr lvl="1"/>
            <a:r>
              <a:rPr lang="en-US" dirty="0"/>
              <a:t>Most </a:t>
            </a:r>
            <a:r>
              <a:rPr lang="en-US" dirty="0" err="1"/>
              <a:t>jobtracker</a:t>
            </a:r>
            <a:r>
              <a:rPr lang="en-US" dirty="0"/>
              <a:t> functions moved to application masters </a:t>
            </a:r>
          </a:p>
        </p:txBody>
      </p:sp>
      <p:sp>
        <p:nvSpPr>
          <p:cNvPr id="24" name="TextBox 23"/>
          <p:cNvSpPr txBox="1"/>
          <p:nvPr/>
        </p:nvSpPr>
        <p:spPr>
          <a:xfrm>
            <a:off x="1382801" y="2968081"/>
            <a:ext cx="2002107" cy="457559"/>
          </a:xfrm>
          <a:prstGeom prst="rect">
            <a:avLst/>
          </a:prstGeom>
        </p:spPr>
        <p:txBody>
          <a:bodyPr vert="horz" wrap="square" lIns="91440" tIns="45720" rIns="91440" bIns="45720" rtlCol="0">
            <a:noAutofit/>
          </a:bodyPr>
          <a:lstStyle>
            <a:defPPr>
              <a:defRPr lang="en-US"/>
            </a:defPPr>
            <a:lvl1pPr marL="285750" marR="0" indent="-285750" fontAlgn="auto">
              <a:lnSpc>
                <a:spcPct val="100000"/>
              </a:lnSpc>
              <a:spcBef>
                <a:spcPct val="20000"/>
              </a:spcBef>
              <a:spcAft>
                <a:spcPts val="0"/>
              </a:spcAft>
              <a:buClrTx/>
              <a:buSzTx/>
              <a:buFont typeface="Arial"/>
              <a:buChar char="•"/>
              <a:tabLst/>
              <a:defRPr kumimoji="0" b="0" i="0" u="none" strike="noStrike" cap="none" spc="0" normalizeH="0" baseline="0">
                <a:ln>
                  <a:noFill/>
                </a:ln>
                <a:solidFill>
                  <a:srgbClr val="1E1E1E"/>
                </a:solidFill>
                <a:effectLst/>
                <a:uLnTx/>
                <a:uFillTx/>
              </a:defRPr>
            </a:lvl1pPr>
          </a:lstStyle>
          <a:p>
            <a:pPr marL="0" indent="0" algn="ctr">
              <a:buNone/>
            </a:pPr>
            <a:r>
              <a:rPr lang="en-US" sz="2400" b="1" dirty="0">
                <a:solidFill>
                  <a:srgbClr val="33CC33"/>
                </a:solidFill>
              </a:rPr>
              <a:t>HADOOP 1.0</a:t>
            </a:r>
            <a:endParaRPr lang="en-US" sz="1600" dirty="0"/>
          </a:p>
        </p:txBody>
      </p:sp>
      <p:sp>
        <p:nvSpPr>
          <p:cNvPr id="29" name="Rounded Rectangle 28"/>
          <p:cNvSpPr/>
          <p:nvPr/>
        </p:nvSpPr>
        <p:spPr>
          <a:xfrm>
            <a:off x="1382800" y="5252924"/>
            <a:ext cx="2002108" cy="772579"/>
          </a:xfrm>
          <a:prstGeom prst="roundRect">
            <a:avLst>
              <a:gd name="adj" fmla="val 6525"/>
            </a:avLst>
          </a:prstGeom>
          <a:solidFill>
            <a:schemeClr val="accent6">
              <a:lumMod val="75000"/>
            </a:schemeClr>
          </a:solidFill>
          <a:ln w="9525" cmpd="sng">
            <a:solidFill>
              <a:schemeClr val="bg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marL="58738" algn="ctr"/>
            <a:r>
              <a:rPr lang="en-US" sz="2400" b="1" dirty="0">
                <a:solidFill>
                  <a:srgbClr val="000000"/>
                </a:solidFill>
                <a:latin typeface="Calibri"/>
                <a:cs typeface="Calibri"/>
              </a:rPr>
              <a:t>HDFS</a:t>
            </a:r>
            <a:endParaRPr lang="en-US" sz="2000" b="1" dirty="0">
              <a:solidFill>
                <a:srgbClr val="000000"/>
              </a:solidFill>
              <a:latin typeface="Calibri"/>
              <a:cs typeface="Calibri"/>
            </a:endParaRPr>
          </a:p>
          <a:p>
            <a:pPr marL="58738" algn="ctr"/>
            <a:r>
              <a:rPr lang="en-US" sz="1200" dirty="0">
                <a:solidFill>
                  <a:srgbClr val="000000"/>
                </a:solidFill>
                <a:latin typeface="Calibri"/>
                <a:cs typeface="Calibri"/>
              </a:rPr>
              <a:t>(redundant, reliable storage)</a:t>
            </a:r>
          </a:p>
        </p:txBody>
      </p:sp>
      <p:sp>
        <p:nvSpPr>
          <p:cNvPr id="34" name="Rounded Rectangle 33"/>
          <p:cNvSpPr/>
          <p:nvPr/>
        </p:nvSpPr>
        <p:spPr>
          <a:xfrm>
            <a:off x="1382800" y="4408727"/>
            <a:ext cx="2002108" cy="772579"/>
          </a:xfrm>
          <a:prstGeom prst="roundRect">
            <a:avLst>
              <a:gd name="adj" fmla="val 6525"/>
            </a:avLst>
          </a:prstGeom>
          <a:solidFill>
            <a:schemeClr val="accent6">
              <a:lumMod val="40000"/>
              <a:lumOff val="6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b"/>
          <a:lstStyle/>
          <a:p>
            <a:pPr algn="ctr"/>
            <a:r>
              <a:rPr lang="en-US" sz="2000" b="1" dirty="0">
                <a:solidFill>
                  <a:schemeClr val="bg1">
                    <a:lumMod val="90000"/>
                    <a:lumOff val="10000"/>
                  </a:schemeClr>
                </a:solidFill>
                <a:latin typeface="Calibri"/>
                <a:cs typeface="Calibri"/>
              </a:rPr>
              <a:t>MapReduce</a:t>
            </a:r>
          </a:p>
          <a:p>
            <a:pPr algn="ctr"/>
            <a:r>
              <a:rPr lang="en-US" sz="1200" dirty="0">
                <a:solidFill>
                  <a:schemeClr val="bg1">
                    <a:lumMod val="90000"/>
                    <a:lumOff val="10000"/>
                  </a:schemeClr>
                </a:solidFill>
                <a:latin typeface="Calibri"/>
                <a:cs typeface="Calibri"/>
              </a:rPr>
              <a:t>(cluster resource management</a:t>
            </a:r>
          </a:p>
          <a:p>
            <a:pPr algn="ctr"/>
            <a:r>
              <a:rPr lang="en-US" sz="1200" dirty="0">
                <a:solidFill>
                  <a:schemeClr val="bg1">
                    <a:lumMod val="90000"/>
                    <a:lumOff val="10000"/>
                  </a:schemeClr>
                </a:solidFill>
                <a:latin typeface="Calibri"/>
                <a:cs typeface="Calibri"/>
              </a:rPr>
              <a:t> &amp; data processing)</a:t>
            </a:r>
          </a:p>
        </p:txBody>
      </p:sp>
      <p:sp>
        <p:nvSpPr>
          <p:cNvPr id="55" name="Rounded Rectangle 54"/>
          <p:cNvSpPr/>
          <p:nvPr/>
        </p:nvSpPr>
        <p:spPr>
          <a:xfrm>
            <a:off x="4722685" y="5252924"/>
            <a:ext cx="3511194" cy="772579"/>
          </a:xfrm>
          <a:prstGeom prst="roundRect">
            <a:avLst>
              <a:gd name="adj" fmla="val 6525"/>
            </a:avLst>
          </a:prstGeom>
          <a:solidFill>
            <a:schemeClr val="accent6">
              <a:lumMod val="75000"/>
            </a:schemeClr>
          </a:solidFill>
          <a:ln w="9525" cmpd="sng">
            <a:solidFill>
              <a:schemeClr val="bg1">
                <a:lumMod val="50000"/>
                <a:lumOff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b"/>
          <a:lstStyle/>
          <a:p>
            <a:pPr marL="58738" algn="ctr"/>
            <a:r>
              <a:rPr lang="en-US" sz="2400" b="1" dirty="0">
                <a:solidFill>
                  <a:srgbClr val="000000"/>
                </a:solidFill>
                <a:latin typeface="Calibri"/>
                <a:cs typeface="Calibri"/>
              </a:rPr>
              <a:t>HDFS</a:t>
            </a:r>
            <a:endParaRPr lang="en-US" sz="2000" b="1" dirty="0">
              <a:solidFill>
                <a:srgbClr val="000000"/>
              </a:solidFill>
              <a:latin typeface="Calibri"/>
              <a:cs typeface="Calibri"/>
            </a:endParaRPr>
          </a:p>
          <a:p>
            <a:pPr marL="58738" algn="ctr"/>
            <a:r>
              <a:rPr lang="en-US" sz="1200" dirty="0">
                <a:solidFill>
                  <a:srgbClr val="000000"/>
                </a:solidFill>
                <a:latin typeface="Calibri"/>
                <a:cs typeface="Calibri"/>
              </a:rPr>
              <a:t>(redundant, reliable storage)</a:t>
            </a:r>
          </a:p>
        </p:txBody>
      </p:sp>
      <p:sp>
        <p:nvSpPr>
          <p:cNvPr id="57" name="Rounded Rectangle 56"/>
          <p:cNvSpPr/>
          <p:nvPr/>
        </p:nvSpPr>
        <p:spPr>
          <a:xfrm>
            <a:off x="4722684" y="4517755"/>
            <a:ext cx="3511196" cy="663551"/>
          </a:xfrm>
          <a:prstGeom prst="roundRect">
            <a:avLst>
              <a:gd name="adj" fmla="val 6525"/>
            </a:avLst>
          </a:prstGeom>
          <a:solidFill>
            <a:schemeClr val="accent6">
              <a:lumMod val="60000"/>
              <a:lumOff val="4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b"/>
          <a:lstStyle/>
          <a:p>
            <a:pPr algn="ctr"/>
            <a:r>
              <a:rPr lang="en-US" sz="2400" b="1" dirty="0">
                <a:solidFill>
                  <a:schemeClr val="bg1">
                    <a:lumMod val="90000"/>
                    <a:lumOff val="10000"/>
                  </a:schemeClr>
                </a:solidFill>
                <a:latin typeface="Calibri"/>
                <a:cs typeface="Calibri"/>
              </a:rPr>
              <a:t>YARN</a:t>
            </a:r>
            <a:endParaRPr lang="en-US" b="1" dirty="0">
              <a:solidFill>
                <a:schemeClr val="bg1">
                  <a:lumMod val="90000"/>
                  <a:lumOff val="10000"/>
                </a:schemeClr>
              </a:solidFill>
              <a:latin typeface="Calibri"/>
              <a:cs typeface="Calibri"/>
            </a:endParaRPr>
          </a:p>
          <a:p>
            <a:pPr algn="ctr"/>
            <a:r>
              <a:rPr lang="en-US" sz="1200" dirty="0">
                <a:solidFill>
                  <a:schemeClr val="bg1">
                    <a:lumMod val="90000"/>
                    <a:lumOff val="10000"/>
                  </a:schemeClr>
                </a:solidFill>
                <a:latin typeface="Calibri"/>
                <a:cs typeface="Calibri"/>
              </a:rPr>
              <a:t>(cluster resource management)</a:t>
            </a:r>
          </a:p>
        </p:txBody>
      </p:sp>
      <p:sp>
        <p:nvSpPr>
          <p:cNvPr id="56" name="Rounded Rectangle 55"/>
          <p:cNvSpPr/>
          <p:nvPr/>
        </p:nvSpPr>
        <p:spPr>
          <a:xfrm>
            <a:off x="4722683" y="3815218"/>
            <a:ext cx="1740398" cy="654257"/>
          </a:xfrm>
          <a:prstGeom prst="roundRect">
            <a:avLst>
              <a:gd name="adj" fmla="val 6525"/>
            </a:avLst>
          </a:prstGeom>
          <a:solidFill>
            <a:schemeClr val="accent6">
              <a:lumMod val="40000"/>
              <a:lumOff val="6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b="1" dirty="0">
                <a:solidFill>
                  <a:schemeClr val="bg1">
                    <a:lumMod val="90000"/>
                    <a:lumOff val="10000"/>
                  </a:schemeClr>
                </a:solidFill>
                <a:latin typeface="Calibri"/>
                <a:cs typeface="Calibri"/>
              </a:rPr>
              <a:t>MapReduce</a:t>
            </a:r>
          </a:p>
          <a:p>
            <a:pPr algn="ctr"/>
            <a:r>
              <a:rPr lang="en-US" sz="1200" dirty="0">
                <a:solidFill>
                  <a:schemeClr val="bg1">
                    <a:lumMod val="90000"/>
                    <a:lumOff val="10000"/>
                  </a:schemeClr>
                </a:solidFill>
                <a:latin typeface="Calibri"/>
                <a:cs typeface="Calibri"/>
              </a:rPr>
              <a:t>(data processing)</a:t>
            </a:r>
          </a:p>
        </p:txBody>
      </p:sp>
      <p:sp>
        <p:nvSpPr>
          <p:cNvPr id="58" name="Rounded Rectangle 57"/>
          <p:cNvSpPr/>
          <p:nvPr/>
        </p:nvSpPr>
        <p:spPr>
          <a:xfrm>
            <a:off x="6518878" y="3814528"/>
            <a:ext cx="1719968" cy="654257"/>
          </a:xfrm>
          <a:prstGeom prst="roundRect">
            <a:avLst>
              <a:gd name="adj" fmla="val 6525"/>
            </a:avLst>
          </a:prstGeom>
          <a:solidFill>
            <a:schemeClr val="accent6">
              <a:lumMod val="40000"/>
              <a:lumOff val="6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2000" b="1" dirty="0">
                <a:solidFill>
                  <a:schemeClr val="bg1">
                    <a:lumMod val="90000"/>
                    <a:lumOff val="10000"/>
                  </a:schemeClr>
                </a:solidFill>
                <a:latin typeface="Calibri"/>
                <a:cs typeface="Calibri"/>
              </a:rPr>
              <a:t>Others</a:t>
            </a:r>
            <a:endParaRPr lang="en-US" b="1" dirty="0">
              <a:solidFill>
                <a:schemeClr val="bg1">
                  <a:lumMod val="90000"/>
                  <a:lumOff val="10000"/>
                </a:schemeClr>
              </a:solidFill>
              <a:latin typeface="Calibri"/>
              <a:cs typeface="Calibri"/>
            </a:endParaRPr>
          </a:p>
          <a:p>
            <a:pPr algn="ctr"/>
            <a:r>
              <a:rPr lang="en-US" sz="1200" dirty="0">
                <a:solidFill>
                  <a:schemeClr val="bg1">
                    <a:lumMod val="90000"/>
                    <a:lumOff val="10000"/>
                  </a:schemeClr>
                </a:solidFill>
                <a:latin typeface="Calibri"/>
                <a:cs typeface="Calibri"/>
              </a:rPr>
              <a:t>(data processing)</a:t>
            </a:r>
          </a:p>
        </p:txBody>
      </p:sp>
      <p:grpSp>
        <p:nvGrpSpPr>
          <p:cNvPr id="51" name="Group 50"/>
          <p:cNvGrpSpPr/>
          <p:nvPr/>
        </p:nvGrpSpPr>
        <p:grpSpPr>
          <a:xfrm>
            <a:off x="5638805" y="4479224"/>
            <a:ext cx="178815" cy="135782"/>
            <a:chOff x="1359665" y="4586445"/>
            <a:chExt cx="256410" cy="215206"/>
          </a:xfrm>
        </p:grpSpPr>
        <p:sp>
          <p:nvSpPr>
            <p:cNvPr id="52" name="Trapezoid 51"/>
            <p:cNvSpPr/>
            <p:nvPr/>
          </p:nvSpPr>
          <p:spPr>
            <a:xfrm flipV="1">
              <a:off x="1359665" y="4608670"/>
              <a:ext cx="256410" cy="192981"/>
            </a:xfrm>
            <a:prstGeom prst="trapezoid">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sp>
          <p:nvSpPr>
            <p:cNvPr id="54" name="Trapezoid 53"/>
            <p:cNvSpPr/>
            <p:nvPr/>
          </p:nvSpPr>
          <p:spPr>
            <a:xfrm flipV="1">
              <a:off x="1359665" y="4586445"/>
              <a:ext cx="256410" cy="192981"/>
            </a:xfrm>
            <a:prstGeom prst="trapezoid">
              <a:avLst/>
            </a:prstGeom>
            <a:solidFill>
              <a:schemeClr val="accent1">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grpSp>
      <p:grpSp>
        <p:nvGrpSpPr>
          <p:cNvPr id="60" name="Group 59"/>
          <p:cNvGrpSpPr/>
          <p:nvPr/>
        </p:nvGrpSpPr>
        <p:grpSpPr>
          <a:xfrm>
            <a:off x="7813732" y="4478902"/>
            <a:ext cx="178815" cy="135782"/>
            <a:chOff x="1359665" y="4586445"/>
            <a:chExt cx="256410" cy="215206"/>
          </a:xfrm>
        </p:grpSpPr>
        <p:sp>
          <p:nvSpPr>
            <p:cNvPr id="61" name="Trapezoid 60"/>
            <p:cNvSpPr/>
            <p:nvPr/>
          </p:nvSpPr>
          <p:spPr>
            <a:xfrm flipV="1">
              <a:off x="1359665" y="4608670"/>
              <a:ext cx="256410" cy="192981"/>
            </a:xfrm>
            <a:prstGeom prst="trapezoid">
              <a:avLst/>
            </a:prstGeom>
            <a:solidFill>
              <a:schemeClr val="accent1">
                <a:lumMod val="20000"/>
                <a:lumOff val="80000"/>
              </a:schemeClr>
            </a:solidFill>
            <a:ln w="12700" cmpd="sng">
              <a:solidFill>
                <a:srgbClr val="8E8E8E"/>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sp>
          <p:nvSpPr>
            <p:cNvPr id="62" name="Trapezoid 61"/>
            <p:cNvSpPr/>
            <p:nvPr/>
          </p:nvSpPr>
          <p:spPr>
            <a:xfrm flipV="1">
              <a:off x="1359665" y="4586445"/>
              <a:ext cx="256410" cy="192981"/>
            </a:xfrm>
            <a:prstGeom prst="trapezoid">
              <a:avLst/>
            </a:prstGeom>
            <a:solidFill>
              <a:schemeClr val="accent1">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100" b="1">
                <a:solidFill>
                  <a:schemeClr val="bg1">
                    <a:lumMod val="75000"/>
                    <a:lumOff val="25000"/>
                  </a:schemeClr>
                </a:solidFill>
                <a:latin typeface="Calibri"/>
                <a:cs typeface="Calibri"/>
              </a:endParaRPr>
            </a:p>
          </p:txBody>
        </p:sp>
      </p:grpSp>
      <p:sp>
        <p:nvSpPr>
          <p:cNvPr id="65" name="TextBox 64"/>
          <p:cNvSpPr txBox="1"/>
          <p:nvPr/>
        </p:nvSpPr>
        <p:spPr>
          <a:xfrm>
            <a:off x="5638807" y="2965865"/>
            <a:ext cx="2002108" cy="447075"/>
          </a:xfrm>
          <a:prstGeom prst="rect">
            <a:avLst/>
          </a:prstGeom>
        </p:spPr>
        <p:txBody>
          <a:bodyPr vert="horz" wrap="square" lIns="91440" tIns="45720" rIns="91440" bIns="45720" rtlCol="0">
            <a:noAutofit/>
          </a:bodyPr>
          <a:lstStyle>
            <a:defPPr>
              <a:defRPr lang="en-US"/>
            </a:defPPr>
            <a:lvl1pPr marL="285750" marR="0" indent="-285750" fontAlgn="auto">
              <a:lnSpc>
                <a:spcPct val="100000"/>
              </a:lnSpc>
              <a:spcBef>
                <a:spcPct val="20000"/>
              </a:spcBef>
              <a:spcAft>
                <a:spcPts val="0"/>
              </a:spcAft>
              <a:buClrTx/>
              <a:buSzTx/>
              <a:buFont typeface="Arial"/>
              <a:buChar char="•"/>
              <a:tabLst/>
              <a:defRPr kumimoji="0" b="0" i="0" u="none" strike="noStrike" cap="none" spc="0" normalizeH="0" baseline="0">
                <a:ln>
                  <a:noFill/>
                </a:ln>
                <a:solidFill>
                  <a:srgbClr val="1E1E1E"/>
                </a:solidFill>
                <a:effectLst/>
                <a:uLnTx/>
                <a:uFillTx/>
              </a:defRPr>
            </a:lvl1pPr>
          </a:lstStyle>
          <a:p>
            <a:pPr marL="0" indent="0" algn="ctr">
              <a:buNone/>
            </a:pPr>
            <a:r>
              <a:rPr lang="en-US" sz="2400" b="1" dirty="0">
                <a:solidFill>
                  <a:srgbClr val="33CC33"/>
                </a:solidFill>
              </a:rPr>
              <a:t>HADOOP 2.0</a:t>
            </a:r>
            <a:endParaRPr lang="en-US" sz="1600" dirty="0"/>
          </a:p>
        </p:txBody>
      </p:sp>
      <p:sp>
        <p:nvSpPr>
          <p:cNvPr id="3" name="Slide Number Placeholder 2">
            <a:extLst>
              <a:ext uri="{FF2B5EF4-FFF2-40B4-BE49-F238E27FC236}">
                <a16:creationId xmlns:a16="http://schemas.microsoft.com/office/drawing/2014/main" id="{5DF9C29E-44A6-5D43-87F1-69FF85CA7AD5}"/>
              </a:ext>
            </a:extLst>
          </p:cNvPr>
          <p:cNvSpPr>
            <a:spLocks noGrp="1"/>
          </p:cNvSpPr>
          <p:nvPr>
            <p:ph type="sldNum" sz="quarter" idx="12"/>
          </p:nvPr>
        </p:nvSpPr>
        <p:spPr/>
        <p:txBody>
          <a:bodyPr/>
          <a:lstStyle/>
          <a:p>
            <a:fld id="{A02EBBDA-6239-48A4-BF42-145536EAE284}" type="slidenum">
              <a:rPr lang="en-US" smtClean="0"/>
              <a:t>54</a:t>
            </a:fld>
            <a:endParaRPr lang="en-US"/>
          </a:p>
        </p:txBody>
      </p:sp>
    </p:spTree>
    <p:extLst>
      <p:ext uri="{BB962C8B-B14F-4D97-AF65-F5344CB8AC3E}">
        <p14:creationId xmlns:p14="http://schemas.microsoft.com/office/powerpoint/2010/main" val="6112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4" grpId="0" animBg="1"/>
      <p:bldP spid="55" grpId="0" animBg="1"/>
      <p:bldP spid="57" grpId="0" animBg="1"/>
      <p:bldP spid="56" grpId="0" animBg="1"/>
      <p:bldP spid="58" grpId="0" animBg="1"/>
      <p:bldP spid="6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9F3-E435-6D45-B391-6CC05EA6F455}"/>
              </a:ext>
            </a:extLst>
          </p:cNvPr>
          <p:cNvSpPr>
            <a:spLocks noGrp="1"/>
          </p:cNvSpPr>
          <p:nvPr>
            <p:ph type="title"/>
          </p:nvPr>
        </p:nvSpPr>
        <p:spPr/>
        <p:txBody>
          <a:bodyPr/>
          <a:lstStyle/>
          <a:p>
            <a:r>
              <a:rPr lang="vi-VN" dirty="0"/>
              <a:t>YARN execution</a:t>
            </a:r>
          </a:p>
        </p:txBody>
      </p:sp>
      <p:pic>
        <p:nvPicPr>
          <p:cNvPr id="6" name="Content Placeholder 5">
            <a:extLst>
              <a:ext uri="{FF2B5EF4-FFF2-40B4-BE49-F238E27FC236}">
                <a16:creationId xmlns:a16="http://schemas.microsoft.com/office/drawing/2014/main" id="{6FB4F653-40BD-094F-B2FC-AC4ED4D3552D}"/>
              </a:ext>
            </a:extLst>
          </p:cNvPr>
          <p:cNvPicPr>
            <a:picLocks noGrp="1" noChangeAspect="1"/>
          </p:cNvPicPr>
          <p:nvPr>
            <p:ph idx="1"/>
          </p:nvPr>
        </p:nvPicPr>
        <p:blipFill>
          <a:blip r:embed="rId2"/>
          <a:stretch>
            <a:fillRect/>
          </a:stretch>
        </p:blipFill>
        <p:spPr>
          <a:xfrm>
            <a:off x="628650" y="1477566"/>
            <a:ext cx="7886700" cy="4436268"/>
          </a:xfrm>
          <a:prstGeom prst="rect">
            <a:avLst/>
          </a:prstGeom>
        </p:spPr>
      </p:pic>
      <p:sp>
        <p:nvSpPr>
          <p:cNvPr id="5" name="Slide Number Placeholder 4">
            <a:extLst>
              <a:ext uri="{FF2B5EF4-FFF2-40B4-BE49-F238E27FC236}">
                <a16:creationId xmlns:a16="http://schemas.microsoft.com/office/drawing/2014/main" id="{160D255C-FADC-234F-87FD-431C8AD0178D}"/>
              </a:ext>
            </a:extLst>
          </p:cNvPr>
          <p:cNvSpPr>
            <a:spLocks noGrp="1"/>
          </p:cNvSpPr>
          <p:nvPr>
            <p:ph type="sldNum" sz="quarter" idx="12"/>
          </p:nvPr>
        </p:nvSpPr>
        <p:spPr/>
        <p:txBody>
          <a:bodyPr/>
          <a:lstStyle/>
          <a:p>
            <a:fld id="{A02EBBDA-6239-48A4-BF42-145536EAE284}" type="slidenum">
              <a:rPr lang="en-US" smtClean="0"/>
              <a:t>55</a:t>
            </a:fld>
            <a:endParaRPr lang="en-US"/>
          </a:p>
        </p:txBody>
      </p:sp>
    </p:spTree>
    <p:extLst>
      <p:ext uri="{BB962C8B-B14F-4D97-AF65-F5344CB8AC3E}">
        <p14:creationId xmlns:p14="http://schemas.microsoft.com/office/powerpoint/2010/main" val="30205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platform: </a:t>
            </a:r>
            <a:r>
              <a:rPr lang="en-US" dirty="0" err="1"/>
              <a:t>Hadoop</a:t>
            </a:r>
            <a:r>
              <a:rPr lang="en-US" dirty="0"/>
              <a:t> ecosystem</a:t>
            </a:r>
          </a:p>
        </p:txBody>
      </p:sp>
      <p:pic>
        <p:nvPicPr>
          <p:cNvPr id="4" name="Content Placeholder 3"/>
          <p:cNvPicPr>
            <a:picLocks noGrp="1" noChangeAspect="1"/>
          </p:cNvPicPr>
          <p:nvPr>
            <p:ph idx="1"/>
          </p:nvPr>
        </p:nvPicPr>
        <p:blipFill>
          <a:blip r:embed="rId2"/>
          <a:stretch>
            <a:fillRect/>
          </a:stretch>
        </p:blipFill>
        <p:spPr>
          <a:xfrm>
            <a:off x="1258531" y="1776959"/>
            <a:ext cx="6626938" cy="3304082"/>
          </a:xfrm>
        </p:spPr>
      </p:pic>
      <p:sp>
        <p:nvSpPr>
          <p:cNvPr id="3" name="Slide Number Placeholder 2">
            <a:extLst>
              <a:ext uri="{FF2B5EF4-FFF2-40B4-BE49-F238E27FC236}">
                <a16:creationId xmlns:a16="http://schemas.microsoft.com/office/drawing/2014/main" id="{4FCD6D34-CCCE-C743-BDA0-1F9572C40400}"/>
              </a:ext>
            </a:extLst>
          </p:cNvPr>
          <p:cNvSpPr>
            <a:spLocks noGrp="1"/>
          </p:cNvSpPr>
          <p:nvPr>
            <p:ph type="sldNum" sz="quarter" idx="12"/>
          </p:nvPr>
        </p:nvSpPr>
        <p:spPr/>
        <p:txBody>
          <a:bodyPr/>
          <a:lstStyle/>
          <a:p>
            <a:fld id="{A02EBBDA-6239-48A4-BF42-145536EAE284}" type="slidenum">
              <a:rPr lang="en-US" smtClean="0"/>
              <a:t>56</a:t>
            </a:fld>
            <a:endParaRPr lang="en-US"/>
          </a:p>
        </p:txBody>
      </p:sp>
    </p:spTree>
    <p:extLst>
      <p:ext uri="{BB962C8B-B14F-4D97-AF65-F5344CB8AC3E}">
        <p14:creationId xmlns:p14="http://schemas.microsoft.com/office/powerpoint/2010/main" val="3504069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management </a:t>
            </a:r>
          </a:p>
        </p:txBody>
      </p:sp>
      <p:pic>
        <p:nvPicPr>
          <p:cNvPr id="4" name="Content Placeholder 3"/>
          <p:cNvPicPr>
            <a:picLocks noGrp="1" noChangeAspect="1"/>
          </p:cNvPicPr>
          <p:nvPr>
            <p:ph idx="1"/>
          </p:nvPr>
        </p:nvPicPr>
        <p:blipFill>
          <a:blip r:embed="rId2"/>
          <a:stretch>
            <a:fillRect/>
          </a:stretch>
        </p:blipFill>
        <p:spPr>
          <a:xfrm>
            <a:off x="1352679" y="1887143"/>
            <a:ext cx="6438641" cy="3667914"/>
          </a:xfrm>
        </p:spPr>
      </p:pic>
      <p:sp>
        <p:nvSpPr>
          <p:cNvPr id="3" name="Slide Number Placeholder 2">
            <a:extLst>
              <a:ext uri="{FF2B5EF4-FFF2-40B4-BE49-F238E27FC236}">
                <a16:creationId xmlns:a16="http://schemas.microsoft.com/office/drawing/2014/main" id="{BB58AEF2-CC86-094A-B198-9ABFBC077678}"/>
              </a:ext>
            </a:extLst>
          </p:cNvPr>
          <p:cNvSpPr>
            <a:spLocks noGrp="1"/>
          </p:cNvSpPr>
          <p:nvPr>
            <p:ph type="sldNum" sz="quarter" idx="12"/>
          </p:nvPr>
        </p:nvSpPr>
        <p:spPr/>
        <p:txBody>
          <a:bodyPr/>
          <a:lstStyle/>
          <a:p>
            <a:fld id="{A02EBBDA-6239-48A4-BF42-145536EAE284}" type="slidenum">
              <a:rPr lang="en-US" smtClean="0"/>
              <a:t>57</a:t>
            </a:fld>
            <a:endParaRPr lang="en-US"/>
          </a:p>
        </p:txBody>
      </p:sp>
    </p:spTree>
    <p:extLst>
      <p:ext uri="{BB962C8B-B14F-4D97-AF65-F5344CB8AC3E}">
        <p14:creationId xmlns:p14="http://schemas.microsoft.com/office/powerpoint/2010/main" val="1427507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B02AE4-C71E-1846-84A3-3CF879E2D6C2}"/>
              </a:ext>
            </a:extLst>
          </p:cNvPr>
          <p:cNvSpPr>
            <a:spLocks noGrp="1"/>
          </p:cNvSpPr>
          <p:nvPr>
            <p:ph type="sldNum" sz="quarter" idx="10"/>
          </p:nvPr>
        </p:nvSpPr>
        <p:spPr/>
        <p:txBody>
          <a:bodyPr/>
          <a:lstStyle/>
          <a:p>
            <a:fld id="{A02EBBDA-6239-48A4-BF42-145536EAE284}" type="slidenum">
              <a:rPr lang="en-US" smtClean="0"/>
              <a:t>58</a:t>
            </a:fld>
            <a:endParaRPr lang="en-US"/>
          </a:p>
        </p:txBody>
      </p:sp>
    </p:spTree>
    <p:extLst>
      <p:ext uri="{BB962C8B-B14F-4D97-AF65-F5344CB8AC3E}">
        <p14:creationId xmlns:p14="http://schemas.microsoft.com/office/powerpoint/2010/main" val="315858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3971-EBC1-A54F-BC8F-30D96AD44D61}"/>
              </a:ext>
            </a:extLst>
          </p:cNvPr>
          <p:cNvSpPr>
            <a:spLocks noGrp="1"/>
          </p:cNvSpPr>
          <p:nvPr>
            <p:ph type="title"/>
          </p:nvPr>
        </p:nvSpPr>
        <p:spPr/>
        <p:txBody>
          <a:bodyPr/>
          <a:lstStyle/>
          <a:p>
            <a:r>
              <a:rPr lang="vi-VN"/>
              <a:t>Scalable data management</a:t>
            </a:r>
          </a:p>
        </p:txBody>
      </p:sp>
      <p:sp>
        <p:nvSpPr>
          <p:cNvPr id="3" name="Content Placeholder 2">
            <a:extLst>
              <a:ext uri="{FF2B5EF4-FFF2-40B4-BE49-F238E27FC236}">
                <a16:creationId xmlns:a16="http://schemas.microsoft.com/office/drawing/2014/main" id="{B79C22BB-A632-2A44-AF0D-1F6E8BD3A69A}"/>
              </a:ext>
            </a:extLst>
          </p:cNvPr>
          <p:cNvSpPr>
            <a:spLocks noGrp="1"/>
          </p:cNvSpPr>
          <p:nvPr>
            <p:ph idx="1"/>
          </p:nvPr>
        </p:nvSpPr>
        <p:spPr/>
        <p:txBody>
          <a:bodyPr>
            <a:normAutofit lnSpcReduction="10000"/>
          </a:bodyPr>
          <a:lstStyle/>
          <a:p>
            <a:r>
              <a:rPr lang="en-US"/>
              <a:t>Scalability</a:t>
            </a:r>
          </a:p>
          <a:p>
            <a:pPr lvl="1"/>
            <a:r>
              <a:rPr lang="en-US"/>
              <a:t>Able to manage incresingly big volume of data</a:t>
            </a:r>
          </a:p>
          <a:p>
            <a:r>
              <a:rPr lang="en-US"/>
              <a:t>Accessibility</a:t>
            </a:r>
          </a:p>
          <a:p>
            <a:pPr lvl="1"/>
            <a:r>
              <a:rPr lang="en-US"/>
              <a:t>Able to maintain efficiciency in reading and writing data (I/O) into data storage systems</a:t>
            </a:r>
          </a:p>
          <a:p>
            <a:r>
              <a:rPr lang="en-US"/>
              <a:t>Transparency</a:t>
            </a:r>
          </a:p>
          <a:p>
            <a:pPr lvl="1"/>
            <a:r>
              <a:rPr lang="en-US"/>
              <a:t>In distributed environment, </a:t>
            </a:r>
            <a:r>
              <a:rPr lang="en-US" dirty="0"/>
              <a:t>users should be able to access data over the network as easily as if the data were stored locally. </a:t>
            </a:r>
          </a:p>
          <a:p>
            <a:pPr lvl="1"/>
            <a:r>
              <a:rPr lang="en-US" dirty="0"/>
              <a:t>Users should not have to know the physical location of data to access it. </a:t>
            </a:r>
            <a:endParaRPr lang="en-US"/>
          </a:p>
          <a:p>
            <a:r>
              <a:rPr lang="en-US"/>
              <a:t>Availability</a:t>
            </a:r>
          </a:p>
          <a:p>
            <a:pPr lvl="1"/>
            <a:r>
              <a:rPr lang="en-US"/>
              <a:t>Fault tolerance </a:t>
            </a:r>
          </a:p>
          <a:p>
            <a:pPr lvl="1"/>
            <a:r>
              <a:rPr lang="en-US" dirty="0"/>
              <a:t>The number of users, system failures, or other consequences of distribution </a:t>
            </a:r>
            <a:r>
              <a:rPr lang="en-US" dirty="0" err="1"/>
              <a:t>shouldn</a:t>
            </a:r>
            <a:r>
              <a:rPr lang="ja-JP" altLang="en-US" dirty="0"/>
              <a:t>’</a:t>
            </a:r>
            <a:r>
              <a:rPr lang="en-US" dirty="0"/>
              <a:t>t compromise the availability.</a:t>
            </a:r>
            <a:endParaRPr lang="vi-VN"/>
          </a:p>
        </p:txBody>
      </p:sp>
      <p:sp>
        <p:nvSpPr>
          <p:cNvPr id="4" name="Slide Number Placeholder 3">
            <a:extLst>
              <a:ext uri="{FF2B5EF4-FFF2-40B4-BE49-F238E27FC236}">
                <a16:creationId xmlns:a16="http://schemas.microsoft.com/office/drawing/2014/main" id="{23232B2F-D824-C448-8DDA-AE7228C9B266}"/>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206196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4654" y="2150401"/>
            <a:ext cx="2952750" cy="3467100"/>
          </a:xfrm>
          <a:custGeom>
            <a:avLst/>
            <a:gdLst/>
            <a:ahLst/>
            <a:cxnLst/>
            <a:rect l="l" t="t" r="r" b="b"/>
            <a:pathLst>
              <a:path w="3937000" h="4622800">
                <a:moveTo>
                  <a:pt x="0" y="0"/>
                </a:moveTo>
                <a:lnTo>
                  <a:pt x="3937000" y="0"/>
                </a:lnTo>
                <a:lnTo>
                  <a:pt x="3937000" y="4622800"/>
                </a:lnTo>
                <a:lnTo>
                  <a:pt x="0" y="4622800"/>
                </a:lnTo>
                <a:lnTo>
                  <a:pt x="0" y="0"/>
                </a:lnTo>
                <a:close/>
              </a:path>
            </a:pathLst>
          </a:custGeom>
          <a:ln w="25400">
            <a:solidFill>
              <a:srgbClr val="202020"/>
            </a:solidFill>
          </a:ln>
        </p:spPr>
        <p:txBody>
          <a:bodyPr wrap="square" lIns="0" tIns="0" rIns="0" bIns="0" rtlCol="0"/>
          <a:lstStyle/>
          <a:p>
            <a:endParaRPr sz="1350"/>
          </a:p>
        </p:txBody>
      </p:sp>
      <p:sp>
        <p:nvSpPr>
          <p:cNvPr id="3" name="object 3"/>
          <p:cNvSpPr/>
          <p:nvPr/>
        </p:nvSpPr>
        <p:spPr>
          <a:xfrm>
            <a:off x="1141879" y="2274226"/>
            <a:ext cx="266700" cy="43815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4" name="object 4"/>
          <p:cNvSpPr/>
          <p:nvPr/>
        </p:nvSpPr>
        <p:spPr>
          <a:xfrm>
            <a:off x="1341904" y="2274226"/>
            <a:ext cx="266700" cy="21907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5" name="object 5"/>
          <p:cNvSpPr/>
          <p:nvPr/>
        </p:nvSpPr>
        <p:spPr>
          <a:xfrm>
            <a:off x="1351429" y="2493301"/>
            <a:ext cx="266700" cy="219075"/>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6" name="object 6"/>
          <p:cNvSpPr txBox="1"/>
          <p:nvPr/>
        </p:nvSpPr>
        <p:spPr>
          <a:xfrm>
            <a:off x="518781" y="2316093"/>
            <a:ext cx="648652" cy="323646"/>
          </a:xfrm>
          <a:prstGeom prst="rect">
            <a:avLst/>
          </a:prstGeom>
        </p:spPr>
        <p:txBody>
          <a:bodyPr vert="horz" wrap="square" lIns="0" tIns="11906" rIns="0" bIns="0" rtlCol="0">
            <a:spAutoFit/>
          </a:bodyPr>
          <a:lstStyle/>
          <a:p>
            <a:pPr marL="9525">
              <a:spcBef>
                <a:spcPts val="94"/>
              </a:spcBef>
            </a:pPr>
            <a:r>
              <a:rPr sz="2025" spc="-236" dirty="0">
                <a:latin typeface="Arial"/>
                <a:cs typeface="Arial"/>
              </a:rPr>
              <a:t>C</a:t>
            </a:r>
            <a:r>
              <a:rPr sz="2025" spc="-259" dirty="0">
                <a:latin typeface="Arial"/>
                <a:cs typeface="Arial"/>
              </a:rPr>
              <a:t>P</a:t>
            </a:r>
            <a:r>
              <a:rPr sz="2025" spc="-120" dirty="0">
                <a:latin typeface="Arial"/>
                <a:cs typeface="Arial"/>
              </a:rPr>
              <a:t>U</a:t>
            </a:r>
            <a:r>
              <a:rPr sz="2025" spc="-195" dirty="0">
                <a:latin typeface="Arial"/>
                <a:cs typeface="Arial"/>
              </a:rPr>
              <a:t>s</a:t>
            </a:r>
            <a:r>
              <a:rPr sz="2025" spc="-105" dirty="0">
                <a:latin typeface="Arial"/>
                <a:cs typeface="Arial"/>
              </a:rPr>
              <a:t>:</a:t>
            </a:r>
            <a:endParaRPr sz="2025">
              <a:latin typeface="Arial"/>
              <a:cs typeface="Arial"/>
            </a:endParaRPr>
          </a:p>
        </p:txBody>
      </p:sp>
      <p:sp>
        <p:nvSpPr>
          <p:cNvPr id="7" name="object 7"/>
          <p:cNvSpPr/>
          <p:nvPr/>
        </p:nvSpPr>
        <p:spPr>
          <a:xfrm>
            <a:off x="722779" y="3645826"/>
            <a:ext cx="866775" cy="866775"/>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8" name="object 8"/>
          <p:cNvSpPr/>
          <p:nvPr/>
        </p:nvSpPr>
        <p:spPr>
          <a:xfrm>
            <a:off x="1961029" y="3683926"/>
            <a:ext cx="752475" cy="685800"/>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9" name="object 9"/>
          <p:cNvSpPr/>
          <p:nvPr/>
        </p:nvSpPr>
        <p:spPr>
          <a:xfrm>
            <a:off x="2294401" y="2248331"/>
            <a:ext cx="1010126" cy="695325"/>
          </a:xfrm>
          <a:custGeom>
            <a:avLst/>
            <a:gdLst/>
            <a:ahLst/>
            <a:cxnLst/>
            <a:rect l="l" t="t" r="r" b="b"/>
            <a:pathLst>
              <a:path w="1346835" h="927100">
                <a:moveTo>
                  <a:pt x="862131" y="839061"/>
                </a:moveTo>
                <a:lnTo>
                  <a:pt x="513569" y="839061"/>
                </a:lnTo>
                <a:lnTo>
                  <a:pt x="536237" y="865651"/>
                </a:lnTo>
                <a:lnTo>
                  <a:pt x="563213" y="888041"/>
                </a:lnTo>
                <a:lnTo>
                  <a:pt x="593854" y="905783"/>
                </a:lnTo>
                <a:lnTo>
                  <a:pt x="627517" y="918430"/>
                </a:lnTo>
                <a:lnTo>
                  <a:pt x="675301" y="926571"/>
                </a:lnTo>
                <a:lnTo>
                  <a:pt x="722275" y="924394"/>
                </a:lnTo>
                <a:lnTo>
                  <a:pt x="766864" y="912692"/>
                </a:lnTo>
                <a:lnTo>
                  <a:pt x="807492" y="892255"/>
                </a:lnTo>
                <a:lnTo>
                  <a:pt x="842585" y="863876"/>
                </a:lnTo>
                <a:lnTo>
                  <a:pt x="862131" y="839061"/>
                </a:lnTo>
                <a:close/>
              </a:path>
              <a:path w="1346835" h="927100">
                <a:moveTo>
                  <a:pt x="336715" y="81108"/>
                </a:moveTo>
                <a:lnTo>
                  <a:pt x="254628" y="94065"/>
                </a:lnTo>
                <a:lnTo>
                  <a:pt x="212872" y="114362"/>
                </a:lnTo>
                <a:lnTo>
                  <a:pt x="177504" y="142367"/>
                </a:lnTo>
                <a:lnTo>
                  <a:pt x="149605" y="176748"/>
                </a:lnTo>
                <a:lnTo>
                  <a:pt x="130256" y="216171"/>
                </a:lnTo>
                <a:lnTo>
                  <a:pt x="120539" y="259304"/>
                </a:lnTo>
                <a:lnTo>
                  <a:pt x="121535" y="304815"/>
                </a:lnTo>
                <a:lnTo>
                  <a:pt x="120402" y="307703"/>
                </a:lnTo>
                <a:lnTo>
                  <a:pt x="61009" y="327331"/>
                </a:lnTo>
                <a:lnTo>
                  <a:pt x="17451" y="370140"/>
                </a:lnTo>
                <a:lnTo>
                  <a:pt x="0" y="418061"/>
                </a:lnTo>
                <a:lnTo>
                  <a:pt x="3290" y="466872"/>
                </a:lnTo>
                <a:lnTo>
                  <a:pt x="25765" y="510960"/>
                </a:lnTo>
                <a:lnTo>
                  <a:pt x="65866" y="544708"/>
                </a:lnTo>
                <a:lnTo>
                  <a:pt x="48094" y="566876"/>
                </a:lnTo>
                <a:lnTo>
                  <a:pt x="35995" y="591817"/>
                </a:lnTo>
                <a:lnTo>
                  <a:pt x="29894" y="618602"/>
                </a:lnTo>
                <a:lnTo>
                  <a:pt x="30119" y="646303"/>
                </a:lnTo>
                <a:lnTo>
                  <a:pt x="42005" y="685417"/>
                </a:lnTo>
                <a:lnTo>
                  <a:pt x="65509" y="717942"/>
                </a:lnTo>
                <a:lnTo>
                  <a:pt x="98148" y="742042"/>
                </a:lnTo>
                <a:lnTo>
                  <a:pt x="137439" y="755885"/>
                </a:lnTo>
                <a:lnTo>
                  <a:pt x="180897" y="757636"/>
                </a:lnTo>
                <a:lnTo>
                  <a:pt x="181731" y="759002"/>
                </a:lnTo>
                <a:lnTo>
                  <a:pt x="212608" y="798424"/>
                </a:lnTo>
                <a:lnTo>
                  <a:pt x="247887" y="828032"/>
                </a:lnTo>
                <a:lnTo>
                  <a:pt x="287951" y="850225"/>
                </a:lnTo>
                <a:lnTo>
                  <a:pt x="331471" y="864690"/>
                </a:lnTo>
                <a:lnTo>
                  <a:pt x="377121" y="871117"/>
                </a:lnTo>
                <a:lnTo>
                  <a:pt x="423572" y="869196"/>
                </a:lnTo>
                <a:lnTo>
                  <a:pt x="469497" y="858614"/>
                </a:lnTo>
                <a:lnTo>
                  <a:pt x="513569" y="839061"/>
                </a:lnTo>
                <a:lnTo>
                  <a:pt x="862131" y="839061"/>
                </a:lnTo>
                <a:lnTo>
                  <a:pt x="870568" y="828348"/>
                </a:lnTo>
                <a:lnTo>
                  <a:pt x="889867" y="786463"/>
                </a:lnTo>
                <a:lnTo>
                  <a:pt x="1079629" y="786463"/>
                </a:lnTo>
                <a:lnTo>
                  <a:pt x="1111778" y="763585"/>
                </a:lnTo>
                <a:lnTo>
                  <a:pt x="1140258" y="729628"/>
                </a:lnTo>
                <a:lnTo>
                  <a:pt x="1158776" y="689436"/>
                </a:lnTo>
                <a:lnTo>
                  <a:pt x="1165600" y="644604"/>
                </a:lnTo>
                <a:lnTo>
                  <a:pt x="1192134" y="639400"/>
                </a:lnTo>
                <a:lnTo>
                  <a:pt x="1241800" y="619802"/>
                </a:lnTo>
                <a:lnTo>
                  <a:pt x="1299310" y="573872"/>
                </a:lnTo>
                <a:lnTo>
                  <a:pt x="1324878" y="536697"/>
                </a:lnTo>
                <a:lnTo>
                  <a:pt x="1340785" y="495794"/>
                </a:lnTo>
                <a:lnTo>
                  <a:pt x="1346799" y="452828"/>
                </a:lnTo>
                <a:lnTo>
                  <a:pt x="1342687" y="409463"/>
                </a:lnTo>
                <a:lnTo>
                  <a:pt x="1328215" y="367366"/>
                </a:lnTo>
                <a:lnTo>
                  <a:pt x="1303149" y="328202"/>
                </a:lnTo>
                <a:lnTo>
                  <a:pt x="1306191" y="321541"/>
                </a:lnTo>
                <a:lnTo>
                  <a:pt x="1308734" y="314691"/>
                </a:lnTo>
                <a:lnTo>
                  <a:pt x="1310761" y="307698"/>
                </a:lnTo>
                <a:lnTo>
                  <a:pt x="1316386" y="258006"/>
                </a:lnTo>
                <a:lnTo>
                  <a:pt x="1305608" y="210843"/>
                </a:lnTo>
                <a:lnTo>
                  <a:pt x="1280349" y="169366"/>
                </a:lnTo>
                <a:lnTo>
                  <a:pt x="1242530" y="136730"/>
                </a:lnTo>
                <a:lnTo>
                  <a:pt x="1194073" y="116091"/>
                </a:lnTo>
                <a:lnTo>
                  <a:pt x="1191747" y="108066"/>
                </a:lnTo>
                <a:lnTo>
                  <a:pt x="436432" y="108066"/>
                </a:lnTo>
                <a:lnTo>
                  <a:pt x="404798" y="93870"/>
                </a:lnTo>
                <a:lnTo>
                  <a:pt x="371322" y="84840"/>
                </a:lnTo>
                <a:lnTo>
                  <a:pt x="336715" y="81108"/>
                </a:lnTo>
                <a:close/>
              </a:path>
              <a:path w="1346835" h="927100">
                <a:moveTo>
                  <a:pt x="1079629" y="786463"/>
                </a:moveTo>
                <a:lnTo>
                  <a:pt x="889867" y="786463"/>
                </a:lnTo>
                <a:lnTo>
                  <a:pt x="911784" y="797389"/>
                </a:lnTo>
                <a:lnTo>
                  <a:pt x="934985" y="805361"/>
                </a:lnTo>
                <a:lnTo>
                  <a:pt x="959132" y="810287"/>
                </a:lnTo>
                <a:lnTo>
                  <a:pt x="983887" y="812075"/>
                </a:lnTo>
                <a:lnTo>
                  <a:pt x="1031860" y="806404"/>
                </a:lnTo>
                <a:lnTo>
                  <a:pt x="1075068" y="789709"/>
                </a:lnTo>
                <a:lnTo>
                  <a:pt x="1079629" y="786463"/>
                </a:lnTo>
                <a:close/>
              </a:path>
              <a:path w="1346835" h="927100">
                <a:moveTo>
                  <a:pt x="576439" y="25374"/>
                </a:moveTo>
                <a:lnTo>
                  <a:pt x="534545" y="32104"/>
                </a:lnTo>
                <a:lnTo>
                  <a:pt x="495818" y="48539"/>
                </a:lnTo>
                <a:lnTo>
                  <a:pt x="462399" y="74065"/>
                </a:lnTo>
                <a:lnTo>
                  <a:pt x="436432" y="108066"/>
                </a:lnTo>
                <a:lnTo>
                  <a:pt x="1191747" y="108066"/>
                </a:lnTo>
                <a:lnTo>
                  <a:pt x="1187231" y="92488"/>
                </a:lnTo>
                <a:lnTo>
                  <a:pt x="1176242" y="70495"/>
                </a:lnTo>
                <a:lnTo>
                  <a:pt x="1175934" y="70081"/>
                </a:lnTo>
                <a:lnTo>
                  <a:pt x="699779" y="70081"/>
                </a:lnTo>
                <a:lnTo>
                  <a:pt x="690912" y="62464"/>
                </a:lnTo>
                <a:lnTo>
                  <a:pt x="681495" y="55476"/>
                </a:lnTo>
                <a:lnTo>
                  <a:pt x="671564" y="49144"/>
                </a:lnTo>
                <a:lnTo>
                  <a:pt x="661158" y="43495"/>
                </a:lnTo>
                <a:lnTo>
                  <a:pt x="619357" y="28966"/>
                </a:lnTo>
                <a:lnTo>
                  <a:pt x="576439" y="25374"/>
                </a:lnTo>
                <a:close/>
              </a:path>
              <a:path w="1346835" h="927100">
                <a:moveTo>
                  <a:pt x="840647" y="683"/>
                </a:moveTo>
                <a:lnTo>
                  <a:pt x="798615" y="1257"/>
                </a:lnTo>
                <a:lnTo>
                  <a:pt x="759122" y="13643"/>
                </a:lnTo>
                <a:lnTo>
                  <a:pt x="725175" y="36899"/>
                </a:lnTo>
                <a:lnTo>
                  <a:pt x="699779" y="70081"/>
                </a:lnTo>
                <a:lnTo>
                  <a:pt x="1175934" y="70081"/>
                </a:lnTo>
                <a:lnTo>
                  <a:pt x="1161395" y="50580"/>
                </a:lnTo>
                <a:lnTo>
                  <a:pt x="1160427" y="49667"/>
                </a:lnTo>
                <a:lnTo>
                  <a:pt x="929659" y="49667"/>
                </a:lnTo>
                <a:lnTo>
                  <a:pt x="919543" y="38598"/>
                </a:lnTo>
                <a:lnTo>
                  <a:pt x="908186" y="28715"/>
                </a:lnTo>
                <a:lnTo>
                  <a:pt x="895705" y="20106"/>
                </a:lnTo>
                <a:lnTo>
                  <a:pt x="882216" y="12864"/>
                </a:lnTo>
                <a:lnTo>
                  <a:pt x="840647" y="683"/>
                </a:lnTo>
                <a:close/>
              </a:path>
              <a:path w="1346835" h="927100">
                <a:moveTo>
                  <a:pt x="1055912" y="0"/>
                </a:moveTo>
                <a:lnTo>
                  <a:pt x="1009733" y="3561"/>
                </a:lnTo>
                <a:lnTo>
                  <a:pt x="966478" y="20207"/>
                </a:lnTo>
                <a:lnTo>
                  <a:pt x="929659" y="49667"/>
                </a:lnTo>
                <a:lnTo>
                  <a:pt x="1160427" y="49667"/>
                </a:lnTo>
                <a:lnTo>
                  <a:pt x="1142982" y="33216"/>
                </a:lnTo>
                <a:lnTo>
                  <a:pt x="1101499" y="9794"/>
                </a:lnTo>
                <a:lnTo>
                  <a:pt x="1055912" y="0"/>
                </a:lnTo>
                <a:close/>
              </a:path>
            </a:pathLst>
          </a:custGeom>
          <a:solidFill>
            <a:srgbClr val="1EA3B5"/>
          </a:solidFill>
        </p:spPr>
        <p:txBody>
          <a:bodyPr wrap="square" lIns="0" tIns="0" rIns="0" bIns="0" rtlCol="0"/>
          <a:lstStyle/>
          <a:p>
            <a:endParaRPr sz="1350"/>
          </a:p>
        </p:txBody>
      </p:sp>
      <p:sp>
        <p:nvSpPr>
          <p:cNvPr id="10" name="object 10"/>
          <p:cNvSpPr/>
          <p:nvPr/>
        </p:nvSpPr>
        <p:spPr>
          <a:xfrm>
            <a:off x="2294401" y="2248331"/>
            <a:ext cx="1010126" cy="695325"/>
          </a:xfrm>
          <a:custGeom>
            <a:avLst/>
            <a:gdLst/>
            <a:ahLst/>
            <a:cxnLst/>
            <a:rect l="l" t="t" r="r" b="b"/>
            <a:pathLst>
              <a:path w="1346835" h="927100">
                <a:moveTo>
                  <a:pt x="121536" y="304815"/>
                </a:moveTo>
                <a:lnTo>
                  <a:pt x="120540" y="259304"/>
                </a:lnTo>
                <a:lnTo>
                  <a:pt x="130256" y="216171"/>
                </a:lnTo>
                <a:lnTo>
                  <a:pt x="149605" y="176748"/>
                </a:lnTo>
                <a:lnTo>
                  <a:pt x="177504" y="142368"/>
                </a:lnTo>
                <a:lnTo>
                  <a:pt x="212872" y="114363"/>
                </a:lnTo>
                <a:lnTo>
                  <a:pt x="254628" y="94066"/>
                </a:lnTo>
                <a:lnTo>
                  <a:pt x="301690" y="82809"/>
                </a:lnTo>
                <a:lnTo>
                  <a:pt x="336715" y="81108"/>
                </a:lnTo>
                <a:lnTo>
                  <a:pt x="371322" y="84839"/>
                </a:lnTo>
                <a:lnTo>
                  <a:pt x="404799" y="93870"/>
                </a:lnTo>
                <a:lnTo>
                  <a:pt x="436432" y="108065"/>
                </a:lnTo>
                <a:lnTo>
                  <a:pt x="462400" y="74065"/>
                </a:lnTo>
                <a:lnTo>
                  <a:pt x="495818" y="48539"/>
                </a:lnTo>
                <a:lnTo>
                  <a:pt x="534545" y="32104"/>
                </a:lnTo>
                <a:lnTo>
                  <a:pt x="576439" y="25374"/>
                </a:lnTo>
                <a:lnTo>
                  <a:pt x="619358" y="28966"/>
                </a:lnTo>
                <a:lnTo>
                  <a:pt x="661159" y="43495"/>
                </a:lnTo>
                <a:lnTo>
                  <a:pt x="699779" y="70081"/>
                </a:lnTo>
                <a:lnTo>
                  <a:pt x="725176" y="36898"/>
                </a:lnTo>
                <a:lnTo>
                  <a:pt x="759123" y="13643"/>
                </a:lnTo>
                <a:lnTo>
                  <a:pt x="798615" y="1257"/>
                </a:lnTo>
                <a:lnTo>
                  <a:pt x="840647" y="683"/>
                </a:lnTo>
                <a:lnTo>
                  <a:pt x="882215" y="12864"/>
                </a:lnTo>
                <a:lnTo>
                  <a:pt x="895705" y="20106"/>
                </a:lnTo>
                <a:lnTo>
                  <a:pt x="908186" y="28715"/>
                </a:lnTo>
                <a:lnTo>
                  <a:pt x="919543" y="38598"/>
                </a:lnTo>
                <a:lnTo>
                  <a:pt x="929659" y="49667"/>
                </a:lnTo>
                <a:lnTo>
                  <a:pt x="966478" y="20207"/>
                </a:lnTo>
                <a:lnTo>
                  <a:pt x="1009733" y="3561"/>
                </a:lnTo>
                <a:lnTo>
                  <a:pt x="1055912" y="0"/>
                </a:lnTo>
                <a:lnTo>
                  <a:pt x="1101499" y="9794"/>
                </a:lnTo>
                <a:lnTo>
                  <a:pt x="1142982" y="33215"/>
                </a:lnTo>
                <a:lnTo>
                  <a:pt x="1176242" y="70494"/>
                </a:lnTo>
                <a:lnTo>
                  <a:pt x="1194073" y="116090"/>
                </a:lnTo>
                <a:lnTo>
                  <a:pt x="1242530" y="136729"/>
                </a:lnTo>
                <a:lnTo>
                  <a:pt x="1280350" y="169366"/>
                </a:lnTo>
                <a:lnTo>
                  <a:pt x="1305609" y="210843"/>
                </a:lnTo>
                <a:lnTo>
                  <a:pt x="1316387" y="258006"/>
                </a:lnTo>
                <a:lnTo>
                  <a:pt x="1310761" y="307698"/>
                </a:lnTo>
                <a:lnTo>
                  <a:pt x="1308734" y="314690"/>
                </a:lnTo>
                <a:lnTo>
                  <a:pt x="1306191" y="321541"/>
                </a:lnTo>
                <a:lnTo>
                  <a:pt x="1303150" y="328202"/>
                </a:lnTo>
                <a:lnTo>
                  <a:pt x="1328215" y="367366"/>
                </a:lnTo>
                <a:lnTo>
                  <a:pt x="1342687" y="409463"/>
                </a:lnTo>
                <a:lnTo>
                  <a:pt x="1346800" y="452827"/>
                </a:lnTo>
                <a:lnTo>
                  <a:pt x="1340786" y="495794"/>
                </a:lnTo>
                <a:lnTo>
                  <a:pt x="1324878" y="536697"/>
                </a:lnTo>
                <a:lnTo>
                  <a:pt x="1299310" y="573871"/>
                </a:lnTo>
                <a:lnTo>
                  <a:pt x="1264315" y="605651"/>
                </a:lnTo>
                <a:lnTo>
                  <a:pt x="1217637" y="631092"/>
                </a:lnTo>
                <a:lnTo>
                  <a:pt x="1165600" y="644603"/>
                </a:lnTo>
                <a:lnTo>
                  <a:pt x="1158776" y="689435"/>
                </a:lnTo>
                <a:lnTo>
                  <a:pt x="1140258" y="729628"/>
                </a:lnTo>
                <a:lnTo>
                  <a:pt x="1111778" y="763584"/>
                </a:lnTo>
                <a:lnTo>
                  <a:pt x="1075068" y="789708"/>
                </a:lnTo>
                <a:lnTo>
                  <a:pt x="1031860" y="806404"/>
                </a:lnTo>
                <a:lnTo>
                  <a:pt x="983887" y="812074"/>
                </a:lnTo>
                <a:lnTo>
                  <a:pt x="959132" y="810287"/>
                </a:lnTo>
                <a:lnTo>
                  <a:pt x="934985" y="805361"/>
                </a:lnTo>
                <a:lnTo>
                  <a:pt x="911784" y="797389"/>
                </a:lnTo>
                <a:lnTo>
                  <a:pt x="889868" y="786463"/>
                </a:lnTo>
                <a:lnTo>
                  <a:pt x="870569" y="828348"/>
                </a:lnTo>
                <a:lnTo>
                  <a:pt x="842585" y="863876"/>
                </a:lnTo>
                <a:lnTo>
                  <a:pt x="807492" y="892254"/>
                </a:lnTo>
                <a:lnTo>
                  <a:pt x="766864" y="912691"/>
                </a:lnTo>
                <a:lnTo>
                  <a:pt x="722275" y="924394"/>
                </a:lnTo>
                <a:lnTo>
                  <a:pt x="675301" y="926571"/>
                </a:lnTo>
                <a:lnTo>
                  <a:pt x="627517" y="918429"/>
                </a:lnTo>
                <a:lnTo>
                  <a:pt x="593855" y="905783"/>
                </a:lnTo>
                <a:lnTo>
                  <a:pt x="563214" y="888041"/>
                </a:lnTo>
                <a:lnTo>
                  <a:pt x="536237" y="865650"/>
                </a:lnTo>
                <a:lnTo>
                  <a:pt x="513569" y="839060"/>
                </a:lnTo>
                <a:lnTo>
                  <a:pt x="469497" y="858614"/>
                </a:lnTo>
                <a:lnTo>
                  <a:pt x="423572" y="869195"/>
                </a:lnTo>
                <a:lnTo>
                  <a:pt x="377121" y="871117"/>
                </a:lnTo>
                <a:lnTo>
                  <a:pt x="331472" y="864690"/>
                </a:lnTo>
                <a:lnTo>
                  <a:pt x="287951" y="850224"/>
                </a:lnTo>
                <a:lnTo>
                  <a:pt x="247888" y="828032"/>
                </a:lnTo>
                <a:lnTo>
                  <a:pt x="212608" y="798423"/>
                </a:lnTo>
                <a:lnTo>
                  <a:pt x="183441" y="761710"/>
                </a:lnTo>
                <a:lnTo>
                  <a:pt x="180898" y="757636"/>
                </a:lnTo>
                <a:lnTo>
                  <a:pt x="137439" y="755884"/>
                </a:lnTo>
                <a:lnTo>
                  <a:pt x="98148" y="742042"/>
                </a:lnTo>
                <a:lnTo>
                  <a:pt x="65509" y="717941"/>
                </a:lnTo>
                <a:lnTo>
                  <a:pt x="42005" y="685417"/>
                </a:lnTo>
                <a:lnTo>
                  <a:pt x="30120" y="646302"/>
                </a:lnTo>
                <a:lnTo>
                  <a:pt x="29895" y="618601"/>
                </a:lnTo>
                <a:lnTo>
                  <a:pt x="35995" y="591816"/>
                </a:lnTo>
                <a:lnTo>
                  <a:pt x="48095" y="566875"/>
                </a:lnTo>
                <a:lnTo>
                  <a:pt x="65866" y="544707"/>
                </a:lnTo>
                <a:lnTo>
                  <a:pt x="25765" y="510960"/>
                </a:lnTo>
                <a:lnTo>
                  <a:pt x="3290" y="466872"/>
                </a:lnTo>
                <a:lnTo>
                  <a:pt x="0" y="418060"/>
                </a:lnTo>
                <a:lnTo>
                  <a:pt x="17451" y="370140"/>
                </a:lnTo>
                <a:lnTo>
                  <a:pt x="36700" y="346172"/>
                </a:lnTo>
                <a:lnTo>
                  <a:pt x="61009" y="327331"/>
                </a:lnTo>
                <a:lnTo>
                  <a:pt x="89278" y="314285"/>
                </a:lnTo>
                <a:lnTo>
                  <a:pt x="120402" y="307703"/>
                </a:lnTo>
                <a:lnTo>
                  <a:pt x="121536" y="304815"/>
                </a:lnTo>
                <a:close/>
              </a:path>
            </a:pathLst>
          </a:custGeom>
          <a:ln w="25400">
            <a:solidFill>
              <a:srgbClr val="137784"/>
            </a:solidFill>
          </a:ln>
        </p:spPr>
        <p:txBody>
          <a:bodyPr wrap="square" lIns="0" tIns="0" rIns="0" bIns="0" rtlCol="0"/>
          <a:lstStyle/>
          <a:p>
            <a:endParaRPr sz="1350"/>
          </a:p>
        </p:txBody>
      </p:sp>
      <p:sp>
        <p:nvSpPr>
          <p:cNvPr id="11" name="object 11"/>
          <p:cNvSpPr/>
          <p:nvPr/>
        </p:nvSpPr>
        <p:spPr>
          <a:xfrm>
            <a:off x="2344884" y="2654155"/>
            <a:ext cx="59531" cy="12859"/>
          </a:xfrm>
          <a:custGeom>
            <a:avLst/>
            <a:gdLst/>
            <a:ahLst/>
            <a:cxnLst/>
            <a:rect l="l" t="t" r="r" b="b"/>
            <a:pathLst>
              <a:path w="79375" h="17144">
                <a:moveTo>
                  <a:pt x="78936" y="17104"/>
                </a:moveTo>
                <a:lnTo>
                  <a:pt x="58334" y="17135"/>
                </a:lnTo>
                <a:lnTo>
                  <a:pt x="38079" y="14244"/>
                </a:lnTo>
                <a:lnTo>
                  <a:pt x="18518" y="8507"/>
                </a:lnTo>
                <a:lnTo>
                  <a:pt x="0" y="0"/>
                </a:lnTo>
              </a:path>
            </a:pathLst>
          </a:custGeom>
          <a:ln w="25400">
            <a:solidFill>
              <a:srgbClr val="137784"/>
            </a:solidFill>
          </a:ln>
        </p:spPr>
        <p:txBody>
          <a:bodyPr wrap="square" lIns="0" tIns="0" rIns="0" bIns="0" rtlCol="0"/>
          <a:lstStyle/>
          <a:p>
            <a:endParaRPr sz="1350"/>
          </a:p>
        </p:txBody>
      </p:sp>
      <p:sp>
        <p:nvSpPr>
          <p:cNvPr id="12" name="object 12"/>
          <p:cNvSpPr/>
          <p:nvPr/>
        </p:nvSpPr>
        <p:spPr>
          <a:xfrm>
            <a:off x="2430420" y="2807368"/>
            <a:ext cx="26194" cy="6191"/>
          </a:xfrm>
          <a:custGeom>
            <a:avLst/>
            <a:gdLst/>
            <a:ahLst/>
            <a:cxnLst/>
            <a:rect l="l" t="t" r="r" b="b"/>
            <a:pathLst>
              <a:path w="34925" h="8255">
                <a:moveTo>
                  <a:pt x="34536" y="0"/>
                </a:moveTo>
                <a:lnTo>
                  <a:pt x="26132" y="2840"/>
                </a:lnTo>
                <a:lnTo>
                  <a:pt x="17556" y="5155"/>
                </a:lnTo>
                <a:lnTo>
                  <a:pt x="8836" y="6940"/>
                </a:lnTo>
                <a:lnTo>
                  <a:pt x="0" y="8186"/>
                </a:lnTo>
              </a:path>
            </a:pathLst>
          </a:custGeom>
          <a:ln w="25400">
            <a:solidFill>
              <a:srgbClr val="137784"/>
            </a:solidFill>
          </a:ln>
        </p:spPr>
        <p:txBody>
          <a:bodyPr wrap="square" lIns="0" tIns="0" rIns="0" bIns="0" rtlCol="0"/>
          <a:lstStyle/>
          <a:p>
            <a:endParaRPr sz="1350"/>
          </a:p>
        </p:txBody>
      </p:sp>
      <p:sp>
        <p:nvSpPr>
          <p:cNvPr id="13" name="object 13"/>
          <p:cNvSpPr/>
          <p:nvPr/>
        </p:nvSpPr>
        <p:spPr>
          <a:xfrm>
            <a:off x="2663913" y="2846817"/>
            <a:ext cx="15716" cy="28099"/>
          </a:xfrm>
          <a:custGeom>
            <a:avLst/>
            <a:gdLst/>
            <a:ahLst/>
            <a:cxnLst/>
            <a:rect l="l" t="t" r="r" b="b"/>
            <a:pathLst>
              <a:path w="20954" h="37464">
                <a:moveTo>
                  <a:pt x="20809" y="37342"/>
                </a:moveTo>
                <a:lnTo>
                  <a:pt x="14816" y="28408"/>
                </a:lnTo>
                <a:lnTo>
                  <a:pt x="9343" y="19193"/>
                </a:lnTo>
                <a:lnTo>
                  <a:pt x="4400" y="9717"/>
                </a:lnTo>
                <a:lnTo>
                  <a:pt x="0" y="0"/>
                </a:lnTo>
              </a:path>
            </a:pathLst>
          </a:custGeom>
          <a:ln w="25400">
            <a:solidFill>
              <a:srgbClr val="137784"/>
            </a:solidFill>
          </a:ln>
        </p:spPr>
        <p:txBody>
          <a:bodyPr wrap="square" lIns="0" tIns="0" rIns="0" bIns="0" rtlCol="0"/>
          <a:lstStyle/>
          <a:p>
            <a:endParaRPr sz="1350"/>
          </a:p>
        </p:txBody>
      </p:sp>
      <p:sp>
        <p:nvSpPr>
          <p:cNvPr id="14" name="object 14"/>
          <p:cNvSpPr/>
          <p:nvPr/>
        </p:nvSpPr>
        <p:spPr>
          <a:xfrm>
            <a:off x="2961902" y="2804985"/>
            <a:ext cx="6668" cy="30956"/>
          </a:xfrm>
          <a:custGeom>
            <a:avLst/>
            <a:gdLst/>
            <a:ahLst/>
            <a:cxnLst/>
            <a:rect l="l" t="t" r="r" b="b"/>
            <a:pathLst>
              <a:path w="8889" h="41275">
                <a:moveTo>
                  <a:pt x="8309" y="0"/>
                </a:moveTo>
                <a:lnTo>
                  <a:pt x="7098" y="10387"/>
                </a:lnTo>
                <a:lnTo>
                  <a:pt x="5307" y="20693"/>
                </a:lnTo>
                <a:lnTo>
                  <a:pt x="2939" y="30896"/>
                </a:lnTo>
                <a:lnTo>
                  <a:pt x="0" y="40974"/>
                </a:lnTo>
              </a:path>
            </a:pathLst>
          </a:custGeom>
          <a:ln w="25400">
            <a:solidFill>
              <a:srgbClr val="137784"/>
            </a:solidFill>
          </a:ln>
        </p:spPr>
        <p:txBody>
          <a:bodyPr wrap="square" lIns="0" tIns="0" rIns="0" bIns="0" rtlCol="0"/>
          <a:lstStyle/>
          <a:p>
            <a:endParaRPr sz="1350"/>
          </a:p>
        </p:txBody>
      </p:sp>
      <p:sp>
        <p:nvSpPr>
          <p:cNvPr id="15" name="object 15"/>
          <p:cNvSpPr/>
          <p:nvPr/>
        </p:nvSpPr>
        <p:spPr>
          <a:xfrm>
            <a:off x="3092050" y="2615106"/>
            <a:ext cx="76200" cy="115253"/>
          </a:xfrm>
          <a:custGeom>
            <a:avLst/>
            <a:gdLst/>
            <a:ahLst/>
            <a:cxnLst/>
            <a:rect l="l" t="t" r="r" b="b"/>
            <a:pathLst>
              <a:path w="101600" h="153669">
                <a:moveTo>
                  <a:pt x="0" y="0"/>
                </a:moveTo>
                <a:lnTo>
                  <a:pt x="42260" y="26798"/>
                </a:lnTo>
                <a:lnTo>
                  <a:pt x="74292" y="62853"/>
                </a:lnTo>
                <a:lnTo>
                  <a:pt x="94508" y="105765"/>
                </a:lnTo>
                <a:lnTo>
                  <a:pt x="101321" y="153135"/>
                </a:lnTo>
              </a:path>
            </a:pathLst>
          </a:custGeom>
          <a:ln w="25400">
            <a:solidFill>
              <a:srgbClr val="137784"/>
            </a:solidFill>
          </a:ln>
        </p:spPr>
        <p:txBody>
          <a:bodyPr wrap="square" lIns="0" tIns="0" rIns="0" bIns="0" rtlCol="0"/>
          <a:lstStyle/>
          <a:p>
            <a:endParaRPr sz="1350"/>
          </a:p>
        </p:txBody>
      </p:sp>
      <p:sp>
        <p:nvSpPr>
          <p:cNvPr id="16" name="object 16"/>
          <p:cNvSpPr/>
          <p:nvPr/>
        </p:nvSpPr>
        <p:spPr>
          <a:xfrm>
            <a:off x="3237450" y="2492781"/>
            <a:ext cx="34290" cy="43339"/>
          </a:xfrm>
          <a:custGeom>
            <a:avLst/>
            <a:gdLst/>
            <a:ahLst/>
            <a:cxnLst/>
            <a:rect l="l" t="t" r="r" b="b"/>
            <a:pathLst>
              <a:path w="45720" h="57785">
                <a:moveTo>
                  <a:pt x="45116" y="0"/>
                </a:moveTo>
                <a:lnTo>
                  <a:pt x="36549" y="16124"/>
                </a:lnTo>
                <a:lnTo>
                  <a:pt x="26099" y="31165"/>
                </a:lnTo>
                <a:lnTo>
                  <a:pt x="13878" y="44979"/>
                </a:lnTo>
                <a:lnTo>
                  <a:pt x="0" y="57422"/>
                </a:lnTo>
              </a:path>
            </a:pathLst>
          </a:custGeom>
          <a:ln w="25400">
            <a:solidFill>
              <a:srgbClr val="137784"/>
            </a:solidFill>
          </a:ln>
        </p:spPr>
        <p:txBody>
          <a:bodyPr wrap="square" lIns="0" tIns="0" rIns="0" bIns="0" rtlCol="0"/>
          <a:lstStyle/>
          <a:p>
            <a:endParaRPr sz="1350"/>
          </a:p>
        </p:txBody>
      </p:sp>
      <p:sp>
        <p:nvSpPr>
          <p:cNvPr id="17" name="object 17"/>
          <p:cNvSpPr/>
          <p:nvPr/>
        </p:nvSpPr>
        <p:spPr>
          <a:xfrm>
            <a:off x="3190094" y="2332985"/>
            <a:ext cx="1905" cy="20479"/>
          </a:xfrm>
          <a:custGeom>
            <a:avLst/>
            <a:gdLst/>
            <a:ahLst/>
            <a:cxnLst/>
            <a:rect l="l" t="t" r="r" b="b"/>
            <a:pathLst>
              <a:path w="2539" h="27305">
                <a:moveTo>
                  <a:pt x="0" y="0"/>
                </a:moveTo>
                <a:lnTo>
                  <a:pt x="1118" y="6733"/>
                </a:lnTo>
                <a:lnTo>
                  <a:pt x="1889" y="13505"/>
                </a:lnTo>
                <a:lnTo>
                  <a:pt x="2310" y="20304"/>
                </a:lnTo>
                <a:lnTo>
                  <a:pt x="2382" y="27118"/>
                </a:lnTo>
              </a:path>
            </a:pathLst>
          </a:custGeom>
          <a:ln w="25400">
            <a:solidFill>
              <a:srgbClr val="137784"/>
            </a:solidFill>
          </a:ln>
        </p:spPr>
        <p:txBody>
          <a:bodyPr wrap="square" lIns="0" tIns="0" rIns="0" bIns="0" rtlCol="0"/>
          <a:lstStyle/>
          <a:p>
            <a:endParaRPr sz="1350"/>
          </a:p>
        </p:txBody>
      </p:sp>
      <p:sp>
        <p:nvSpPr>
          <p:cNvPr id="18" name="object 18"/>
          <p:cNvSpPr/>
          <p:nvPr/>
        </p:nvSpPr>
        <p:spPr>
          <a:xfrm>
            <a:off x="2974001" y="2283322"/>
            <a:ext cx="17621" cy="26194"/>
          </a:xfrm>
          <a:custGeom>
            <a:avLst/>
            <a:gdLst/>
            <a:ahLst/>
            <a:cxnLst/>
            <a:rect l="l" t="t" r="r" b="b"/>
            <a:pathLst>
              <a:path w="23495" h="34925">
                <a:moveTo>
                  <a:pt x="0" y="34585"/>
                </a:moveTo>
                <a:lnTo>
                  <a:pt x="4762" y="25368"/>
                </a:lnTo>
                <a:lnTo>
                  <a:pt x="10217" y="16510"/>
                </a:lnTo>
                <a:lnTo>
                  <a:pt x="16341" y="8042"/>
                </a:lnTo>
                <a:lnTo>
                  <a:pt x="23112" y="0"/>
                </a:lnTo>
              </a:path>
            </a:pathLst>
          </a:custGeom>
          <a:ln w="25400">
            <a:solidFill>
              <a:srgbClr val="137784"/>
            </a:solidFill>
          </a:ln>
        </p:spPr>
        <p:txBody>
          <a:bodyPr wrap="square" lIns="0" tIns="0" rIns="0" bIns="0" rtlCol="0"/>
          <a:lstStyle/>
          <a:p>
            <a:endParaRPr sz="1350"/>
          </a:p>
        </p:txBody>
      </p:sp>
      <p:sp>
        <p:nvSpPr>
          <p:cNvPr id="19" name="object 19"/>
          <p:cNvSpPr/>
          <p:nvPr/>
        </p:nvSpPr>
        <p:spPr>
          <a:xfrm>
            <a:off x="2811872" y="2299252"/>
            <a:ext cx="8573" cy="22384"/>
          </a:xfrm>
          <a:custGeom>
            <a:avLst/>
            <a:gdLst/>
            <a:ahLst/>
            <a:cxnLst/>
            <a:rect l="l" t="t" r="r" b="b"/>
            <a:pathLst>
              <a:path w="11429" h="29844">
                <a:moveTo>
                  <a:pt x="0" y="29826"/>
                </a:moveTo>
                <a:lnTo>
                  <a:pt x="2052" y="22136"/>
                </a:lnTo>
                <a:lnTo>
                  <a:pt x="4608" y="14586"/>
                </a:lnTo>
                <a:lnTo>
                  <a:pt x="7657" y="7200"/>
                </a:lnTo>
                <a:lnTo>
                  <a:pt x="11194" y="0"/>
                </a:lnTo>
              </a:path>
            </a:pathLst>
          </a:custGeom>
          <a:ln w="25400">
            <a:solidFill>
              <a:srgbClr val="137784"/>
            </a:solidFill>
          </a:ln>
        </p:spPr>
        <p:txBody>
          <a:bodyPr wrap="square" lIns="0" tIns="0" rIns="0" bIns="0" rtlCol="0"/>
          <a:lstStyle/>
          <a:p>
            <a:endParaRPr sz="1350"/>
          </a:p>
        </p:txBody>
      </p:sp>
      <p:sp>
        <p:nvSpPr>
          <p:cNvPr id="20" name="object 20"/>
          <p:cNvSpPr/>
          <p:nvPr/>
        </p:nvSpPr>
        <p:spPr>
          <a:xfrm>
            <a:off x="2621605" y="2329219"/>
            <a:ext cx="30480" cy="21907"/>
          </a:xfrm>
          <a:custGeom>
            <a:avLst/>
            <a:gdLst/>
            <a:ahLst/>
            <a:cxnLst/>
            <a:rect l="l" t="t" r="r" b="b"/>
            <a:pathLst>
              <a:path w="40639" h="29209">
                <a:moveTo>
                  <a:pt x="0" y="0"/>
                </a:moveTo>
                <a:lnTo>
                  <a:pt x="10815" y="6359"/>
                </a:lnTo>
                <a:lnTo>
                  <a:pt x="21190" y="13315"/>
                </a:lnTo>
                <a:lnTo>
                  <a:pt x="31096" y="20848"/>
                </a:lnTo>
                <a:lnTo>
                  <a:pt x="40506" y="28937"/>
                </a:lnTo>
              </a:path>
            </a:pathLst>
          </a:custGeom>
          <a:ln w="25400">
            <a:solidFill>
              <a:srgbClr val="137784"/>
            </a:solidFill>
          </a:ln>
        </p:spPr>
        <p:txBody>
          <a:bodyPr wrap="square" lIns="0" tIns="0" rIns="0" bIns="0" rtlCol="0"/>
          <a:lstStyle/>
          <a:p>
            <a:endParaRPr sz="1350"/>
          </a:p>
        </p:txBody>
      </p:sp>
      <p:sp>
        <p:nvSpPr>
          <p:cNvPr id="21" name="object 21"/>
          <p:cNvSpPr/>
          <p:nvPr/>
        </p:nvSpPr>
        <p:spPr>
          <a:xfrm>
            <a:off x="2385556" y="2476949"/>
            <a:ext cx="5715" cy="22860"/>
          </a:xfrm>
          <a:custGeom>
            <a:avLst/>
            <a:gdLst/>
            <a:ahLst/>
            <a:cxnLst/>
            <a:rect l="l" t="t" r="r" b="b"/>
            <a:pathLst>
              <a:path w="7619" h="30480">
                <a:moveTo>
                  <a:pt x="7068" y="30445"/>
                </a:moveTo>
                <a:lnTo>
                  <a:pt x="4820" y="22936"/>
                </a:lnTo>
                <a:lnTo>
                  <a:pt x="2891" y="15353"/>
                </a:lnTo>
                <a:lnTo>
                  <a:pt x="1284" y="7705"/>
                </a:lnTo>
                <a:lnTo>
                  <a:pt x="0" y="0"/>
                </a:lnTo>
              </a:path>
            </a:pathLst>
          </a:custGeom>
          <a:ln w="25400">
            <a:solidFill>
              <a:srgbClr val="137784"/>
            </a:solidFill>
          </a:ln>
        </p:spPr>
        <p:txBody>
          <a:bodyPr wrap="square" lIns="0" tIns="0" rIns="0" bIns="0" rtlCol="0"/>
          <a:lstStyle/>
          <a:p>
            <a:endParaRPr sz="1350"/>
          </a:p>
        </p:txBody>
      </p:sp>
      <p:sp>
        <p:nvSpPr>
          <p:cNvPr id="22" name="object 22"/>
          <p:cNvSpPr/>
          <p:nvPr/>
        </p:nvSpPr>
        <p:spPr>
          <a:xfrm>
            <a:off x="2494429" y="2274226"/>
            <a:ext cx="609600" cy="619125"/>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350"/>
          </a:p>
        </p:txBody>
      </p:sp>
      <p:sp>
        <p:nvSpPr>
          <p:cNvPr id="23" name="object 23"/>
          <p:cNvSpPr/>
          <p:nvPr/>
        </p:nvSpPr>
        <p:spPr>
          <a:xfrm>
            <a:off x="1594317" y="2450441"/>
            <a:ext cx="657225" cy="95726"/>
          </a:xfrm>
          <a:custGeom>
            <a:avLst/>
            <a:gdLst/>
            <a:ahLst/>
            <a:cxnLst/>
            <a:rect l="l" t="t" r="r" b="b"/>
            <a:pathLst>
              <a:path w="876300" h="127635">
                <a:moveTo>
                  <a:pt x="126998" y="12"/>
                </a:moveTo>
                <a:lnTo>
                  <a:pt x="0" y="63513"/>
                </a:lnTo>
                <a:lnTo>
                  <a:pt x="127001" y="127012"/>
                </a:lnTo>
                <a:lnTo>
                  <a:pt x="127000" y="69862"/>
                </a:lnTo>
                <a:lnTo>
                  <a:pt x="863081" y="69850"/>
                </a:lnTo>
                <a:lnTo>
                  <a:pt x="875785" y="63497"/>
                </a:lnTo>
                <a:lnTo>
                  <a:pt x="863115" y="57162"/>
                </a:lnTo>
                <a:lnTo>
                  <a:pt x="127000" y="57162"/>
                </a:lnTo>
                <a:lnTo>
                  <a:pt x="126998" y="12"/>
                </a:lnTo>
                <a:close/>
              </a:path>
              <a:path w="876300" h="127635">
                <a:moveTo>
                  <a:pt x="863081" y="69850"/>
                </a:moveTo>
                <a:lnTo>
                  <a:pt x="748785" y="69850"/>
                </a:lnTo>
                <a:lnTo>
                  <a:pt x="748785" y="127000"/>
                </a:lnTo>
                <a:lnTo>
                  <a:pt x="863081" y="69850"/>
                </a:lnTo>
                <a:close/>
              </a:path>
              <a:path w="876300" h="127635">
                <a:moveTo>
                  <a:pt x="748784" y="0"/>
                </a:moveTo>
                <a:lnTo>
                  <a:pt x="748784" y="57150"/>
                </a:lnTo>
                <a:lnTo>
                  <a:pt x="127000" y="57162"/>
                </a:lnTo>
                <a:lnTo>
                  <a:pt x="863115" y="57162"/>
                </a:lnTo>
                <a:lnTo>
                  <a:pt x="748784" y="0"/>
                </a:lnTo>
                <a:close/>
              </a:path>
            </a:pathLst>
          </a:custGeom>
          <a:solidFill>
            <a:srgbClr val="C00000"/>
          </a:solidFill>
        </p:spPr>
        <p:txBody>
          <a:bodyPr wrap="square" lIns="0" tIns="0" rIns="0" bIns="0" rtlCol="0"/>
          <a:lstStyle/>
          <a:p>
            <a:endParaRPr sz="1350"/>
          </a:p>
        </p:txBody>
      </p:sp>
      <p:sp>
        <p:nvSpPr>
          <p:cNvPr id="24" name="object 24"/>
          <p:cNvSpPr txBox="1"/>
          <p:nvPr/>
        </p:nvSpPr>
        <p:spPr>
          <a:xfrm>
            <a:off x="1636832" y="2545354"/>
            <a:ext cx="610552" cy="234264"/>
          </a:xfrm>
          <a:prstGeom prst="rect">
            <a:avLst/>
          </a:prstGeom>
        </p:spPr>
        <p:txBody>
          <a:bodyPr vert="horz" wrap="square" lIns="0" tIns="9049" rIns="0" bIns="0" rtlCol="0">
            <a:spAutoFit/>
          </a:bodyPr>
          <a:lstStyle/>
          <a:p>
            <a:pPr marL="9525">
              <a:spcBef>
                <a:spcPts val="71"/>
              </a:spcBef>
            </a:pPr>
            <a:r>
              <a:rPr sz="1463" spc="-83" dirty="0">
                <a:latin typeface="Arial"/>
                <a:cs typeface="Arial"/>
              </a:rPr>
              <a:t>10</a:t>
            </a:r>
            <a:r>
              <a:rPr sz="1463" spc="-214" dirty="0">
                <a:latin typeface="Arial"/>
                <a:cs typeface="Arial"/>
              </a:rPr>
              <a:t> </a:t>
            </a:r>
            <a:r>
              <a:rPr sz="1463" spc="-83" dirty="0">
                <a:latin typeface="Arial"/>
                <a:cs typeface="Arial"/>
              </a:rPr>
              <a:t>GB/s</a:t>
            </a:r>
            <a:endParaRPr sz="1463">
              <a:latin typeface="Arial"/>
              <a:cs typeface="Arial"/>
            </a:endParaRPr>
          </a:p>
        </p:txBody>
      </p:sp>
      <p:sp>
        <p:nvSpPr>
          <p:cNvPr id="25" name="object 25"/>
          <p:cNvSpPr/>
          <p:nvPr/>
        </p:nvSpPr>
        <p:spPr>
          <a:xfrm>
            <a:off x="1100347" y="2783814"/>
            <a:ext cx="272415" cy="775335"/>
          </a:xfrm>
          <a:custGeom>
            <a:avLst/>
            <a:gdLst/>
            <a:ahLst/>
            <a:cxnLst/>
            <a:rect l="l" t="t" r="r" b="b"/>
            <a:pathLst>
              <a:path w="363219" h="1033780">
                <a:moveTo>
                  <a:pt x="0" y="893241"/>
                </a:moveTo>
                <a:lnTo>
                  <a:pt x="23625" y="1033252"/>
                </a:lnTo>
                <a:lnTo>
                  <a:pt x="121458" y="930346"/>
                </a:lnTo>
                <a:lnTo>
                  <a:pt x="66801" y="913649"/>
                </a:lnTo>
                <a:lnTo>
                  <a:pt x="67935" y="909938"/>
                </a:lnTo>
                <a:lnTo>
                  <a:pt x="54656" y="909938"/>
                </a:lnTo>
                <a:lnTo>
                  <a:pt x="0" y="893241"/>
                </a:lnTo>
                <a:close/>
              </a:path>
              <a:path w="363219" h="1033780">
                <a:moveTo>
                  <a:pt x="339270" y="0"/>
                </a:moveTo>
                <a:lnTo>
                  <a:pt x="241435" y="102906"/>
                </a:lnTo>
                <a:lnTo>
                  <a:pt x="296092" y="119603"/>
                </a:lnTo>
                <a:lnTo>
                  <a:pt x="54656" y="909938"/>
                </a:lnTo>
                <a:lnTo>
                  <a:pt x="67935" y="909938"/>
                </a:lnTo>
                <a:lnTo>
                  <a:pt x="308239" y="123314"/>
                </a:lnTo>
                <a:lnTo>
                  <a:pt x="360077" y="123314"/>
                </a:lnTo>
                <a:lnTo>
                  <a:pt x="339270" y="0"/>
                </a:lnTo>
                <a:close/>
              </a:path>
              <a:path w="363219" h="1033780">
                <a:moveTo>
                  <a:pt x="360077" y="123314"/>
                </a:moveTo>
                <a:lnTo>
                  <a:pt x="308239" y="123314"/>
                </a:lnTo>
                <a:lnTo>
                  <a:pt x="362894" y="140011"/>
                </a:lnTo>
                <a:lnTo>
                  <a:pt x="360077" y="123314"/>
                </a:lnTo>
                <a:close/>
              </a:path>
            </a:pathLst>
          </a:custGeom>
          <a:solidFill>
            <a:srgbClr val="C00000"/>
          </a:solidFill>
        </p:spPr>
        <p:txBody>
          <a:bodyPr wrap="square" lIns="0" tIns="0" rIns="0" bIns="0" rtlCol="0"/>
          <a:lstStyle/>
          <a:p>
            <a:endParaRPr sz="1350"/>
          </a:p>
        </p:txBody>
      </p:sp>
      <p:sp>
        <p:nvSpPr>
          <p:cNvPr id="26" name="object 26"/>
          <p:cNvSpPr/>
          <p:nvPr/>
        </p:nvSpPr>
        <p:spPr>
          <a:xfrm>
            <a:off x="1489541" y="2783814"/>
            <a:ext cx="681038" cy="835819"/>
          </a:xfrm>
          <a:custGeom>
            <a:avLst/>
            <a:gdLst/>
            <a:ahLst/>
            <a:cxnLst/>
            <a:rect l="l" t="t" r="r" b="b"/>
            <a:pathLst>
              <a:path w="908050" h="1114425">
                <a:moveTo>
                  <a:pt x="91674" y="102471"/>
                </a:moveTo>
                <a:lnTo>
                  <a:pt x="75293" y="102471"/>
                </a:lnTo>
                <a:lnTo>
                  <a:pt x="822295" y="1019368"/>
                </a:lnTo>
                <a:lnTo>
                  <a:pt x="777989" y="1055465"/>
                </a:lnTo>
                <a:lnTo>
                  <a:pt x="907435" y="1113816"/>
                </a:lnTo>
                <a:lnTo>
                  <a:pt x="884520" y="1011345"/>
                </a:lnTo>
                <a:lnTo>
                  <a:pt x="832142" y="1011345"/>
                </a:lnTo>
                <a:lnTo>
                  <a:pt x="91674" y="102471"/>
                </a:lnTo>
                <a:close/>
              </a:path>
              <a:path w="908050" h="1114425">
                <a:moveTo>
                  <a:pt x="876448" y="975249"/>
                </a:moveTo>
                <a:lnTo>
                  <a:pt x="832142" y="1011345"/>
                </a:lnTo>
                <a:lnTo>
                  <a:pt x="884520" y="1011345"/>
                </a:lnTo>
                <a:lnTo>
                  <a:pt x="876448" y="975249"/>
                </a:lnTo>
                <a:close/>
              </a:path>
              <a:path w="908050" h="1114425">
                <a:moveTo>
                  <a:pt x="0" y="0"/>
                </a:moveTo>
                <a:lnTo>
                  <a:pt x="30985" y="138568"/>
                </a:lnTo>
                <a:lnTo>
                  <a:pt x="75293" y="102471"/>
                </a:lnTo>
                <a:lnTo>
                  <a:pt x="91674" y="102471"/>
                </a:lnTo>
                <a:lnTo>
                  <a:pt x="85139" y="94449"/>
                </a:lnTo>
                <a:lnTo>
                  <a:pt x="129446" y="58351"/>
                </a:lnTo>
                <a:lnTo>
                  <a:pt x="0" y="0"/>
                </a:lnTo>
                <a:close/>
              </a:path>
            </a:pathLst>
          </a:custGeom>
          <a:solidFill>
            <a:srgbClr val="C00000"/>
          </a:solidFill>
        </p:spPr>
        <p:txBody>
          <a:bodyPr wrap="square" lIns="0" tIns="0" rIns="0" bIns="0" rtlCol="0"/>
          <a:lstStyle/>
          <a:p>
            <a:endParaRPr sz="1350"/>
          </a:p>
        </p:txBody>
      </p:sp>
      <p:sp>
        <p:nvSpPr>
          <p:cNvPr id="27" name="object 27"/>
          <p:cNvSpPr txBox="1"/>
          <p:nvPr/>
        </p:nvSpPr>
        <p:spPr>
          <a:xfrm>
            <a:off x="479412" y="3079342"/>
            <a:ext cx="724852" cy="234264"/>
          </a:xfrm>
          <a:prstGeom prst="rect">
            <a:avLst/>
          </a:prstGeom>
        </p:spPr>
        <p:txBody>
          <a:bodyPr vert="horz" wrap="square" lIns="0" tIns="9049" rIns="0" bIns="0" rtlCol="0">
            <a:spAutoFit/>
          </a:bodyPr>
          <a:lstStyle/>
          <a:p>
            <a:pPr marL="9525">
              <a:spcBef>
                <a:spcPts val="71"/>
              </a:spcBef>
            </a:pPr>
            <a:r>
              <a:rPr sz="1463" spc="-79" dirty="0">
                <a:latin typeface="Arial"/>
                <a:cs typeface="Arial"/>
              </a:rPr>
              <a:t>100</a:t>
            </a:r>
            <a:r>
              <a:rPr sz="1463" spc="-199" dirty="0">
                <a:latin typeface="Arial"/>
                <a:cs typeface="Arial"/>
              </a:rPr>
              <a:t> </a:t>
            </a:r>
            <a:r>
              <a:rPr sz="1463" spc="-68" dirty="0">
                <a:latin typeface="Arial"/>
                <a:cs typeface="Arial"/>
              </a:rPr>
              <a:t>MB/s</a:t>
            </a:r>
            <a:endParaRPr sz="1463">
              <a:latin typeface="Arial"/>
              <a:cs typeface="Arial"/>
            </a:endParaRPr>
          </a:p>
        </p:txBody>
      </p:sp>
      <p:sp>
        <p:nvSpPr>
          <p:cNvPr id="28" name="object 28"/>
          <p:cNvSpPr txBox="1"/>
          <p:nvPr/>
        </p:nvSpPr>
        <p:spPr>
          <a:xfrm>
            <a:off x="2049261" y="4504940"/>
            <a:ext cx="1173956" cy="471283"/>
          </a:xfrm>
          <a:prstGeom prst="rect">
            <a:avLst/>
          </a:prstGeom>
        </p:spPr>
        <p:txBody>
          <a:bodyPr vert="horz" wrap="square" lIns="0" tIns="9525" rIns="0" bIns="0" rtlCol="0">
            <a:spAutoFit/>
          </a:bodyPr>
          <a:lstStyle/>
          <a:p>
            <a:pPr marL="9525" marR="3810">
              <a:spcBef>
                <a:spcPts val="75"/>
              </a:spcBef>
            </a:pPr>
            <a:r>
              <a:rPr sz="1500" spc="-109" dirty="0">
                <a:latin typeface="Arial"/>
                <a:cs typeface="Arial"/>
              </a:rPr>
              <a:t>0.1 </a:t>
            </a:r>
            <a:r>
              <a:rPr sz="1500" spc="-98" dirty="0">
                <a:latin typeface="Arial"/>
                <a:cs typeface="Arial"/>
              </a:rPr>
              <a:t>ms</a:t>
            </a:r>
            <a:r>
              <a:rPr sz="1500" spc="-146" dirty="0">
                <a:latin typeface="Arial"/>
                <a:cs typeface="Arial"/>
              </a:rPr>
              <a:t> </a:t>
            </a:r>
            <a:r>
              <a:rPr sz="1500" spc="-38" dirty="0">
                <a:latin typeface="Arial"/>
                <a:cs typeface="Arial"/>
              </a:rPr>
              <a:t>random  </a:t>
            </a:r>
            <a:r>
              <a:rPr sz="1500" spc="-105" dirty="0">
                <a:latin typeface="Arial"/>
                <a:cs typeface="Arial"/>
              </a:rPr>
              <a:t>access</a:t>
            </a:r>
            <a:endParaRPr sz="1500">
              <a:latin typeface="Arial"/>
              <a:cs typeface="Arial"/>
            </a:endParaRPr>
          </a:p>
        </p:txBody>
      </p:sp>
      <p:sp>
        <p:nvSpPr>
          <p:cNvPr id="29" name="object 29"/>
          <p:cNvSpPr txBox="1"/>
          <p:nvPr/>
        </p:nvSpPr>
        <p:spPr>
          <a:xfrm>
            <a:off x="2049261" y="5190740"/>
            <a:ext cx="986790" cy="240450"/>
          </a:xfrm>
          <a:prstGeom prst="rect">
            <a:avLst/>
          </a:prstGeom>
        </p:spPr>
        <p:txBody>
          <a:bodyPr vert="horz" wrap="square" lIns="0" tIns="9525" rIns="0" bIns="0" rtlCol="0">
            <a:spAutoFit/>
          </a:bodyPr>
          <a:lstStyle/>
          <a:p>
            <a:pPr marL="9525">
              <a:spcBef>
                <a:spcPts val="75"/>
              </a:spcBef>
            </a:pPr>
            <a:r>
              <a:rPr sz="1500" spc="-101" dirty="0">
                <a:latin typeface="Arial"/>
                <a:cs typeface="Arial"/>
              </a:rPr>
              <a:t>$0.35 </a:t>
            </a:r>
            <a:r>
              <a:rPr sz="1500" spc="-45" dirty="0">
                <a:latin typeface="Arial"/>
                <a:cs typeface="Arial"/>
              </a:rPr>
              <a:t>per</a:t>
            </a:r>
            <a:r>
              <a:rPr sz="1500" spc="-248" dirty="0">
                <a:latin typeface="Arial"/>
                <a:cs typeface="Arial"/>
              </a:rPr>
              <a:t> </a:t>
            </a:r>
            <a:r>
              <a:rPr sz="1500" spc="-203" dirty="0">
                <a:latin typeface="Arial"/>
                <a:cs typeface="Arial"/>
              </a:rPr>
              <a:t>GB</a:t>
            </a:r>
            <a:endParaRPr sz="1500">
              <a:latin typeface="Arial"/>
              <a:cs typeface="Arial"/>
            </a:endParaRPr>
          </a:p>
        </p:txBody>
      </p:sp>
      <p:sp>
        <p:nvSpPr>
          <p:cNvPr id="30" name="object 30"/>
          <p:cNvSpPr txBox="1"/>
          <p:nvPr/>
        </p:nvSpPr>
        <p:spPr>
          <a:xfrm>
            <a:off x="2067376" y="3128051"/>
            <a:ext cx="724852" cy="234264"/>
          </a:xfrm>
          <a:prstGeom prst="rect">
            <a:avLst/>
          </a:prstGeom>
        </p:spPr>
        <p:txBody>
          <a:bodyPr vert="horz" wrap="square" lIns="0" tIns="9049" rIns="0" bIns="0" rtlCol="0">
            <a:spAutoFit/>
          </a:bodyPr>
          <a:lstStyle/>
          <a:p>
            <a:pPr marL="9525">
              <a:spcBef>
                <a:spcPts val="71"/>
              </a:spcBef>
            </a:pPr>
            <a:r>
              <a:rPr sz="1463" spc="-79" dirty="0">
                <a:latin typeface="Arial"/>
                <a:cs typeface="Arial"/>
              </a:rPr>
              <a:t>600</a:t>
            </a:r>
            <a:r>
              <a:rPr sz="1463" spc="-199" dirty="0">
                <a:latin typeface="Arial"/>
                <a:cs typeface="Arial"/>
              </a:rPr>
              <a:t> </a:t>
            </a:r>
            <a:r>
              <a:rPr sz="1463" spc="-68" dirty="0">
                <a:latin typeface="Arial"/>
                <a:cs typeface="Arial"/>
              </a:rPr>
              <a:t>MB/s</a:t>
            </a:r>
            <a:endParaRPr sz="1463">
              <a:latin typeface="Arial"/>
              <a:cs typeface="Arial"/>
            </a:endParaRPr>
          </a:p>
        </p:txBody>
      </p:sp>
      <p:sp>
        <p:nvSpPr>
          <p:cNvPr id="31" name="object 31"/>
          <p:cNvSpPr txBox="1"/>
          <p:nvPr/>
        </p:nvSpPr>
        <p:spPr>
          <a:xfrm>
            <a:off x="605129" y="4499956"/>
            <a:ext cx="1278731" cy="471283"/>
          </a:xfrm>
          <a:prstGeom prst="rect">
            <a:avLst/>
          </a:prstGeom>
        </p:spPr>
        <p:txBody>
          <a:bodyPr vert="horz" wrap="square" lIns="0" tIns="9525" rIns="0" bIns="0" rtlCol="0">
            <a:spAutoFit/>
          </a:bodyPr>
          <a:lstStyle/>
          <a:p>
            <a:pPr marL="9525" marR="3810">
              <a:spcBef>
                <a:spcPts val="75"/>
              </a:spcBef>
            </a:pPr>
            <a:r>
              <a:rPr sz="1500" spc="-90" dirty="0">
                <a:latin typeface="Arial"/>
                <a:cs typeface="Arial"/>
              </a:rPr>
              <a:t>3-12 </a:t>
            </a:r>
            <a:r>
              <a:rPr sz="1500" spc="-98" dirty="0">
                <a:latin typeface="Arial"/>
                <a:cs typeface="Arial"/>
              </a:rPr>
              <a:t>ms</a:t>
            </a:r>
            <a:r>
              <a:rPr sz="1500" spc="-225" dirty="0">
                <a:latin typeface="Arial"/>
                <a:cs typeface="Arial"/>
              </a:rPr>
              <a:t> </a:t>
            </a:r>
            <a:r>
              <a:rPr sz="1500" spc="-38" dirty="0">
                <a:latin typeface="Arial"/>
                <a:cs typeface="Arial"/>
              </a:rPr>
              <a:t>random  </a:t>
            </a:r>
            <a:r>
              <a:rPr sz="1500" spc="-105" dirty="0">
                <a:latin typeface="Arial"/>
                <a:cs typeface="Arial"/>
              </a:rPr>
              <a:t>access</a:t>
            </a:r>
            <a:endParaRPr sz="1500">
              <a:latin typeface="Arial"/>
              <a:cs typeface="Arial"/>
            </a:endParaRPr>
          </a:p>
        </p:txBody>
      </p:sp>
      <p:sp>
        <p:nvSpPr>
          <p:cNvPr id="32" name="object 32"/>
          <p:cNvSpPr txBox="1"/>
          <p:nvPr/>
        </p:nvSpPr>
        <p:spPr>
          <a:xfrm>
            <a:off x="605129" y="5185756"/>
            <a:ext cx="1072515" cy="240450"/>
          </a:xfrm>
          <a:prstGeom prst="rect">
            <a:avLst/>
          </a:prstGeom>
        </p:spPr>
        <p:txBody>
          <a:bodyPr vert="horz" wrap="square" lIns="0" tIns="9525" rIns="0" bIns="0" rtlCol="0">
            <a:spAutoFit/>
          </a:bodyPr>
          <a:lstStyle/>
          <a:p>
            <a:pPr marL="9525">
              <a:spcBef>
                <a:spcPts val="75"/>
              </a:spcBef>
            </a:pPr>
            <a:r>
              <a:rPr sz="1500" spc="-101" dirty="0">
                <a:latin typeface="Arial"/>
                <a:cs typeface="Arial"/>
              </a:rPr>
              <a:t>$0.025 </a:t>
            </a:r>
            <a:r>
              <a:rPr sz="1500" spc="-45" dirty="0">
                <a:latin typeface="Arial"/>
                <a:cs typeface="Arial"/>
              </a:rPr>
              <a:t>per</a:t>
            </a:r>
            <a:r>
              <a:rPr sz="1500" spc="-307" dirty="0">
                <a:latin typeface="Arial"/>
                <a:cs typeface="Arial"/>
              </a:rPr>
              <a:t> </a:t>
            </a:r>
            <a:r>
              <a:rPr sz="1500" spc="-203" dirty="0">
                <a:latin typeface="Arial"/>
                <a:cs typeface="Arial"/>
              </a:rPr>
              <a:t>GB</a:t>
            </a:r>
            <a:endParaRPr sz="1500">
              <a:latin typeface="Arial"/>
              <a:cs typeface="Arial"/>
            </a:endParaRPr>
          </a:p>
        </p:txBody>
      </p:sp>
      <p:sp>
        <p:nvSpPr>
          <p:cNvPr id="33" name="object 33"/>
          <p:cNvSpPr/>
          <p:nvPr/>
        </p:nvSpPr>
        <p:spPr>
          <a:xfrm>
            <a:off x="1613367" y="2152203"/>
            <a:ext cx="2904649" cy="279559"/>
          </a:xfrm>
          <a:custGeom>
            <a:avLst/>
            <a:gdLst/>
            <a:ahLst/>
            <a:cxnLst/>
            <a:rect l="l" t="t" r="r" b="b"/>
            <a:pathLst>
              <a:path w="3872865" h="372744">
                <a:moveTo>
                  <a:pt x="122405" y="245841"/>
                </a:moveTo>
                <a:lnTo>
                  <a:pt x="0" y="317802"/>
                </a:lnTo>
                <a:lnTo>
                  <a:pt x="131011" y="372549"/>
                </a:lnTo>
                <a:lnTo>
                  <a:pt x="127138" y="315530"/>
                </a:lnTo>
                <a:lnTo>
                  <a:pt x="313674" y="302859"/>
                </a:lnTo>
                <a:lnTo>
                  <a:pt x="126277" y="302859"/>
                </a:lnTo>
                <a:lnTo>
                  <a:pt x="122405" y="245841"/>
                </a:lnTo>
                <a:close/>
              </a:path>
              <a:path w="3872865" h="372744">
                <a:moveTo>
                  <a:pt x="3741616" y="0"/>
                </a:moveTo>
                <a:lnTo>
                  <a:pt x="3745490" y="57017"/>
                </a:lnTo>
                <a:lnTo>
                  <a:pt x="126277" y="302859"/>
                </a:lnTo>
                <a:lnTo>
                  <a:pt x="313674" y="302859"/>
                </a:lnTo>
                <a:lnTo>
                  <a:pt x="3746350" y="69688"/>
                </a:lnTo>
                <a:lnTo>
                  <a:pt x="3847212" y="69688"/>
                </a:lnTo>
                <a:lnTo>
                  <a:pt x="3872627" y="54747"/>
                </a:lnTo>
                <a:lnTo>
                  <a:pt x="3741616" y="0"/>
                </a:lnTo>
                <a:close/>
              </a:path>
              <a:path w="3872865" h="372744">
                <a:moveTo>
                  <a:pt x="3847212" y="69688"/>
                </a:moveTo>
                <a:lnTo>
                  <a:pt x="3746350" y="69688"/>
                </a:lnTo>
                <a:lnTo>
                  <a:pt x="3750223" y="126707"/>
                </a:lnTo>
                <a:lnTo>
                  <a:pt x="3847212" y="69688"/>
                </a:lnTo>
                <a:close/>
              </a:path>
            </a:pathLst>
          </a:custGeom>
          <a:solidFill>
            <a:srgbClr val="C00000"/>
          </a:solidFill>
        </p:spPr>
        <p:txBody>
          <a:bodyPr wrap="square" lIns="0" tIns="0" rIns="0" bIns="0" rtlCol="0"/>
          <a:lstStyle/>
          <a:p>
            <a:endParaRPr sz="1350"/>
          </a:p>
        </p:txBody>
      </p:sp>
      <p:sp>
        <p:nvSpPr>
          <p:cNvPr id="34" name="object 34"/>
          <p:cNvSpPr txBox="1"/>
          <p:nvPr/>
        </p:nvSpPr>
        <p:spPr>
          <a:xfrm>
            <a:off x="3215212" y="1773415"/>
            <a:ext cx="1458278" cy="234264"/>
          </a:xfrm>
          <a:prstGeom prst="rect">
            <a:avLst/>
          </a:prstGeom>
        </p:spPr>
        <p:txBody>
          <a:bodyPr vert="horz" wrap="square" lIns="0" tIns="9049" rIns="0" bIns="0" rtlCol="0">
            <a:spAutoFit/>
          </a:bodyPr>
          <a:lstStyle/>
          <a:p>
            <a:pPr marL="9525">
              <a:spcBef>
                <a:spcPts val="71"/>
              </a:spcBef>
            </a:pPr>
            <a:r>
              <a:rPr sz="1463" spc="-98" dirty="0">
                <a:latin typeface="Arial"/>
                <a:cs typeface="Arial"/>
              </a:rPr>
              <a:t>1 </a:t>
            </a:r>
            <a:r>
              <a:rPr sz="1463" spc="-60" dirty="0">
                <a:latin typeface="Arial"/>
                <a:cs typeface="Arial"/>
              </a:rPr>
              <a:t>Gb/s </a:t>
            </a:r>
            <a:r>
              <a:rPr sz="1463" spc="-4" dirty="0">
                <a:latin typeface="Arial"/>
                <a:cs typeface="Arial"/>
              </a:rPr>
              <a:t>or</a:t>
            </a:r>
            <a:r>
              <a:rPr sz="1463" spc="-274" dirty="0">
                <a:latin typeface="Arial"/>
                <a:cs typeface="Arial"/>
              </a:rPr>
              <a:t> </a:t>
            </a:r>
            <a:r>
              <a:rPr sz="1463" spc="-79" dirty="0">
                <a:latin typeface="Arial"/>
                <a:cs typeface="Arial"/>
              </a:rPr>
              <a:t>125 </a:t>
            </a:r>
            <a:r>
              <a:rPr sz="1463" spc="-68" dirty="0">
                <a:latin typeface="Arial"/>
                <a:cs typeface="Arial"/>
              </a:rPr>
              <a:t>MB/s</a:t>
            </a:r>
            <a:endParaRPr sz="1463">
              <a:latin typeface="Arial"/>
              <a:cs typeface="Arial"/>
            </a:endParaRPr>
          </a:p>
        </p:txBody>
      </p:sp>
      <p:sp>
        <p:nvSpPr>
          <p:cNvPr id="35" name="object 35"/>
          <p:cNvSpPr/>
          <p:nvPr/>
        </p:nvSpPr>
        <p:spPr>
          <a:xfrm>
            <a:off x="4675654" y="1874177"/>
            <a:ext cx="2171700" cy="771524"/>
          </a:xfrm>
          <a:prstGeom prst="rect">
            <a:avLst/>
          </a:prstGeom>
          <a:blipFill>
            <a:blip r:embed="rId7" cstate="print"/>
            <a:stretch>
              <a:fillRect/>
            </a:stretch>
          </a:blipFill>
        </p:spPr>
        <p:txBody>
          <a:bodyPr wrap="square" lIns="0" tIns="0" rIns="0" bIns="0" rtlCol="0"/>
          <a:lstStyle/>
          <a:p>
            <a:endParaRPr sz="1350"/>
          </a:p>
        </p:txBody>
      </p:sp>
      <p:sp>
        <p:nvSpPr>
          <p:cNvPr id="36" name="object 36"/>
          <p:cNvSpPr/>
          <p:nvPr/>
        </p:nvSpPr>
        <p:spPr>
          <a:xfrm>
            <a:off x="4728415" y="1906268"/>
            <a:ext cx="2057400" cy="665798"/>
          </a:xfrm>
          <a:custGeom>
            <a:avLst/>
            <a:gdLst/>
            <a:ahLst/>
            <a:cxnLst/>
            <a:rect l="l" t="t" r="r" b="b"/>
            <a:pathLst>
              <a:path w="2743200" h="887730">
                <a:moveTo>
                  <a:pt x="2586492" y="777613"/>
                </a:moveTo>
                <a:lnTo>
                  <a:pt x="156610" y="777613"/>
                </a:lnTo>
                <a:lnTo>
                  <a:pt x="211474" y="887346"/>
                </a:lnTo>
                <a:lnTo>
                  <a:pt x="2531628" y="887346"/>
                </a:lnTo>
                <a:lnTo>
                  <a:pt x="2586492" y="777613"/>
                </a:lnTo>
                <a:close/>
              </a:path>
              <a:path w="2743200" h="887730">
                <a:moveTo>
                  <a:pt x="2743125" y="0"/>
                </a:moveTo>
                <a:lnTo>
                  <a:pt x="0" y="0"/>
                </a:lnTo>
                <a:lnTo>
                  <a:pt x="0" y="725169"/>
                </a:lnTo>
                <a:lnTo>
                  <a:pt x="2743125" y="725169"/>
                </a:lnTo>
                <a:lnTo>
                  <a:pt x="2743125" y="0"/>
                </a:lnTo>
                <a:close/>
              </a:path>
            </a:pathLst>
          </a:custGeom>
          <a:solidFill>
            <a:srgbClr val="4F88BB"/>
          </a:solidFill>
        </p:spPr>
        <p:txBody>
          <a:bodyPr wrap="square" lIns="0" tIns="0" rIns="0" bIns="0" rtlCol="0"/>
          <a:lstStyle/>
          <a:p>
            <a:endParaRPr sz="1350"/>
          </a:p>
        </p:txBody>
      </p:sp>
      <p:sp>
        <p:nvSpPr>
          <p:cNvPr id="37" name="object 37"/>
          <p:cNvSpPr/>
          <p:nvPr/>
        </p:nvSpPr>
        <p:spPr>
          <a:xfrm>
            <a:off x="4845872" y="2489479"/>
            <a:ext cx="1822609" cy="82391"/>
          </a:xfrm>
          <a:custGeom>
            <a:avLst/>
            <a:gdLst/>
            <a:ahLst/>
            <a:cxnLst/>
            <a:rect l="l" t="t" r="r" b="b"/>
            <a:pathLst>
              <a:path w="2430145" h="109855">
                <a:moveTo>
                  <a:pt x="2375017" y="109733"/>
                </a:moveTo>
                <a:lnTo>
                  <a:pt x="2429881" y="0"/>
                </a:lnTo>
                <a:lnTo>
                  <a:pt x="0" y="0"/>
                </a:lnTo>
                <a:lnTo>
                  <a:pt x="54864" y="109733"/>
                </a:lnTo>
                <a:lnTo>
                  <a:pt x="2375017" y="109733"/>
                </a:lnTo>
                <a:close/>
              </a:path>
            </a:pathLst>
          </a:custGeom>
          <a:ln w="12712">
            <a:solidFill>
              <a:srgbClr val="41719C"/>
            </a:solidFill>
          </a:ln>
        </p:spPr>
        <p:txBody>
          <a:bodyPr wrap="square" lIns="0" tIns="0" rIns="0" bIns="0" rtlCol="0"/>
          <a:lstStyle/>
          <a:p>
            <a:endParaRPr sz="1350"/>
          </a:p>
        </p:txBody>
      </p:sp>
      <p:sp>
        <p:nvSpPr>
          <p:cNvPr id="38" name="object 38"/>
          <p:cNvSpPr/>
          <p:nvPr/>
        </p:nvSpPr>
        <p:spPr>
          <a:xfrm>
            <a:off x="4728415" y="1906268"/>
            <a:ext cx="2057400" cy="543878"/>
          </a:xfrm>
          <a:custGeom>
            <a:avLst/>
            <a:gdLst/>
            <a:ahLst/>
            <a:cxnLst/>
            <a:rect l="l" t="t" r="r" b="b"/>
            <a:pathLst>
              <a:path w="2743200" h="725169">
                <a:moveTo>
                  <a:pt x="0" y="725169"/>
                </a:moveTo>
                <a:lnTo>
                  <a:pt x="2743124" y="725169"/>
                </a:lnTo>
                <a:lnTo>
                  <a:pt x="2743124" y="0"/>
                </a:lnTo>
                <a:lnTo>
                  <a:pt x="0" y="0"/>
                </a:lnTo>
                <a:lnTo>
                  <a:pt x="0" y="725169"/>
                </a:lnTo>
                <a:close/>
              </a:path>
            </a:pathLst>
          </a:custGeom>
          <a:ln w="12712">
            <a:solidFill>
              <a:srgbClr val="41719C"/>
            </a:solidFill>
          </a:ln>
        </p:spPr>
        <p:txBody>
          <a:bodyPr wrap="square" lIns="0" tIns="0" rIns="0" bIns="0" rtlCol="0"/>
          <a:lstStyle/>
          <a:p>
            <a:endParaRPr sz="1350"/>
          </a:p>
        </p:txBody>
      </p:sp>
      <p:sp>
        <p:nvSpPr>
          <p:cNvPr id="39" name="object 39"/>
          <p:cNvSpPr/>
          <p:nvPr/>
        </p:nvSpPr>
        <p:spPr>
          <a:xfrm>
            <a:off x="6315477" y="2012555"/>
            <a:ext cx="352901" cy="334804"/>
          </a:xfrm>
          <a:custGeom>
            <a:avLst/>
            <a:gdLst/>
            <a:ahLst/>
            <a:cxnLst/>
            <a:rect l="l" t="t" r="r" b="b"/>
            <a:pathLst>
              <a:path w="470534" h="446405">
                <a:moveTo>
                  <a:pt x="0" y="446396"/>
                </a:moveTo>
                <a:lnTo>
                  <a:pt x="470357" y="446396"/>
                </a:lnTo>
                <a:lnTo>
                  <a:pt x="470357" y="0"/>
                </a:lnTo>
                <a:lnTo>
                  <a:pt x="0" y="0"/>
                </a:lnTo>
                <a:lnTo>
                  <a:pt x="0" y="446396"/>
                </a:lnTo>
                <a:close/>
              </a:path>
            </a:pathLst>
          </a:custGeom>
          <a:solidFill>
            <a:srgbClr val="9BBBD9"/>
          </a:solidFill>
        </p:spPr>
        <p:txBody>
          <a:bodyPr wrap="square" lIns="0" tIns="0" rIns="0" bIns="0" rtlCol="0"/>
          <a:lstStyle/>
          <a:p>
            <a:endParaRPr sz="1350"/>
          </a:p>
        </p:txBody>
      </p:sp>
      <p:sp>
        <p:nvSpPr>
          <p:cNvPr id="40" name="object 40"/>
          <p:cNvSpPr/>
          <p:nvPr/>
        </p:nvSpPr>
        <p:spPr>
          <a:xfrm>
            <a:off x="6315477" y="2012555"/>
            <a:ext cx="352901" cy="334804"/>
          </a:xfrm>
          <a:custGeom>
            <a:avLst/>
            <a:gdLst/>
            <a:ahLst/>
            <a:cxnLst/>
            <a:rect l="l" t="t" r="r" b="b"/>
            <a:pathLst>
              <a:path w="470534" h="446405">
                <a:moveTo>
                  <a:pt x="0" y="446396"/>
                </a:moveTo>
                <a:lnTo>
                  <a:pt x="470357" y="446396"/>
                </a:lnTo>
                <a:lnTo>
                  <a:pt x="470357" y="0"/>
                </a:lnTo>
                <a:lnTo>
                  <a:pt x="0" y="0"/>
                </a:lnTo>
                <a:lnTo>
                  <a:pt x="0" y="446396"/>
                </a:lnTo>
                <a:close/>
              </a:path>
            </a:pathLst>
          </a:custGeom>
          <a:ln w="12712">
            <a:solidFill>
              <a:srgbClr val="41719C"/>
            </a:solidFill>
          </a:ln>
        </p:spPr>
        <p:txBody>
          <a:bodyPr wrap="square" lIns="0" tIns="0" rIns="0" bIns="0" rtlCol="0"/>
          <a:lstStyle/>
          <a:p>
            <a:endParaRPr sz="1350"/>
          </a:p>
        </p:txBody>
      </p:sp>
      <p:sp>
        <p:nvSpPr>
          <p:cNvPr id="41" name="object 41"/>
          <p:cNvSpPr/>
          <p:nvPr/>
        </p:nvSpPr>
        <p:spPr>
          <a:xfrm>
            <a:off x="4929158" y="2296603"/>
            <a:ext cx="69533" cy="0"/>
          </a:xfrm>
          <a:custGeom>
            <a:avLst/>
            <a:gdLst/>
            <a:ahLst/>
            <a:cxnLst/>
            <a:rect l="l" t="t" r="r" b="b"/>
            <a:pathLst>
              <a:path w="92709">
                <a:moveTo>
                  <a:pt x="0" y="0"/>
                </a:moveTo>
                <a:lnTo>
                  <a:pt x="92608" y="0"/>
                </a:lnTo>
              </a:path>
            </a:pathLst>
          </a:custGeom>
          <a:ln w="48225">
            <a:solidFill>
              <a:srgbClr val="FFFFFF"/>
            </a:solidFill>
          </a:ln>
        </p:spPr>
        <p:txBody>
          <a:bodyPr wrap="square" lIns="0" tIns="0" rIns="0" bIns="0" rtlCol="0"/>
          <a:lstStyle/>
          <a:p>
            <a:endParaRPr sz="1350"/>
          </a:p>
        </p:txBody>
      </p:sp>
      <p:sp>
        <p:nvSpPr>
          <p:cNvPr id="42" name="object 42"/>
          <p:cNvSpPr/>
          <p:nvPr/>
        </p:nvSpPr>
        <p:spPr>
          <a:xfrm>
            <a:off x="4891528" y="2209075"/>
            <a:ext cx="144780" cy="69533"/>
          </a:xfrm>
          <a:custGeom>
            <a:avLst/>
            <a:gdLst/>
            <a:ahLst/>
            <a:cxnLst/>
            <a:rect l="l" t="t" r="r" b="b"/>
            <a:pathLst>
              <a:path w="193040" h="92709">
                <a:moveTo>
                  <a:pt x="192956" y="0"/>
                </a:moveTo>
                <a:lnTo>
                  <a:pt x="0" y="0"/>
                </a:lnTo>
                <a:lnTo>
                  <a:pt x="0" y="92591"/>
                </a:lnTo>
                <a:lnTo>
                  <a:pt x="192956" y="92591"/>
                </a:lnTo>
                <a:lnTo>
                  <a:pt x="192956" y="0"/>
                </a:lnTo>
                <a:close/>
              </a:path>
            </a:pathLst>
          </a:custGeom>
          <a:solidFill>
            <a:srgbClr val="FFFFFF"/>
          </a:solidFill>
        </p:spPr>
        <p:txBody>
          <a:bodyPr wrap="square" lIns="0" tIns="0" rIns="0" bIns="0" rtlCol="0"/>
          <a:lstStyle/>
          <a:p>
            <a:endParaRPr sz="1350"/>
          </a:p>
        </p:txBody>
      </p:sp>
      <p:sp>
        <p:nvSpPr>
          <p:cNvPr id="43" name="object 43"/>
          <p:cNvSpPr/>
          <p:nvPr/>
        </p:nvSpPr>
        <p:spPr>
          <a:xfrm>
            <a:off x="5161643" y="2296603"/>
            <a:ext cx="69533" cy="0"/>
          </a:xfrm>
          <a:custGeom>
            <a:avLst/>
            <a:gdLst/>
            <a:ahLst/>
            <a:cxnLst/>
            <a:rect l="l" t="t" r="r" b="b"/>
            <a:pathLst>
              <a:path w="92709">
                <a:moveTo>
                  <a:pt x="0" y="0"/>
                </a:moveTo>
                <a:lnTo>
                  <a:pt x="92609" y="0"/>
                </a:lnTo>
              </a:path>
            </a:pathLst>
          </a:custGeom>
          <a:ln w="48225">
            <a:solidFill>
              <a:srgbClr val="FFFFFF"/>
            </a:solidFill>
          </a:ln>
        </p:spPr>
        <p:txBody>
          <a:bodyPr wrap="square" lIns="0" tIns="0" rIns="0" bIns="0" rtlCol="0"/>
          <a:lstStyle/>
          <a:p>
            <a:endParaRPr sz="1350"/>
          </a:p>
        </p:txBody>
      </p:sp>
      <p:sp>
        <p:nvSpPr>
          <p:cNvPr id="44" name="object 44"/>
          <p:cNvSpPr/>
          <p:nvPr/>
        </p:nvSpPr>
        <p:spPr>
          <a:xfrm>
            <a:off x="5124015" y="2209075"/>
            <a:ext cx="144780" cy="69533"/>
          </a:xfrm>
          <a:custGeom>
            <a:avLst/>
            <a:gdLst/>
            <a:ahLst/>
            <a:cxnLst/>
            <a:rect l="l" t="t" r="r" b="b"/>
            <a:pathLst>
              <a:path w="193040" h="92709">
                <a:moveTo>
                  <a:pt x="192972" y="0"/>
                </a:moveTo>
                <a:lnTo>
                  <a:pt x="0" y="0"/>
                </a:lnTo>
                <a:lnTo>
                  <a:pt x="0" y="92591"/>
                </a:lnTo>
                <a:lnTo>
                  <a:pt x="192972" y="92591"/>
                </a:lnTo>
                <a:lnTo>
                  <a:pt x="192972" y="0"/>
                </a:lnTo>
                <a:close/>
              </a:path>
            </a:pathLst>
          </a:custGeom>
          <a:solidFill>
            <a:srgbClr val="FFFFFF"/>
          </a:solidFill>
        </p:spPr>
        <p:txBody>
          <a:bodyPr wrap="square" lIns="0" tIns="0" rIns="0" bIns="0" rtlCol="0"/>
          <a:lstStyle/>
          <a:p>
            <a:endParaRPr sz="1350"/>
          </a:p>
        </p:txBody>
      </p:sp>
      <p:sp>
        <p:nvSpPr>
          <p:cNvPr id="45" name="object 45"/>
          <p:cNvSpPr/>
          <p:nvPr/>
        </p:nvSpPr>
        <p:spPr>
          <a:xfrm>
            <a:off x="5394105" y="2296603"/>
            <a:ext cx="69533" cy="0"/>
          </a:xfrm>
          <a:custGeom>
            <a:avLst/>
            <a:gdLst/>
            <a:ahLst/>
            <a:cxnLst/>
            <a:rect l="l" t="t" r="r" b="b"/>
            <a:pathLst>
              <a:path w="92709">
                <a:moveTo>
                  <a:pt x="0" y="0"/>
                </a:moveTo>
                <a:lnTo>
                  <a:pt x="92642" y="0"/>
                </a:lnTo>
              </a:path>
            </a:pathLst>
          </a:custGeom>
          <a:ln w="48225">
            <a:solidFill>
              <a:srgbClr val="FFFFFF"/>
            </a:solidFill>
          </a:ln>
        </p:spPr>
        <p:txBody>
          <a:bodyPr wrap="square" lIns="0" tIns="0" rIns="0" bIns="0" rtlCol="0"/>
          <a:lstStyle/>
          <a:p>
            <a:endParaRPr sz="1350"/>
          </a:p>
        </p:txBody>
      </p:sp>
      <p:sp>
        <p:nvSpPr>
          <p:cNvPr id="46" name="object 46"/>
          <p:cNvSpPr/>
          <p:nvPr/>
        </p:nvSpPr>
        <p:spPr>
          <a:xfrm>
            <a:off x="5356500" y="2209075"/>
            <a:ext cx="144780" cy="69533"/>
          </a:xfrm>
          <a:custGeom>
            <a:avLst/>
            <a:gdLst/>
            <a:ahLst/>
            <a:cxnLst/>
            <a:rect l="l" t="t" r="r" b="b"/>
            <a:pathLst>
              <a:path w="193040" h="92709">
                <a:moveTo>
                  <a:pt x="192972" y="0"/>
                </a:moveTo>
                <a:lnTo>
                  <a:pt x="0" y="0"/>
                </a:lnTo>
                <a:lnTo>
                  <a:pt x="0" y="92591"/>
                </a:lnTo>
                <a:lnTo>
                  <a:pt x="192972" y="92591"/>
                </a:lnTo>
                <a:lnTo>
                  <a:pt x="192972" y="0"/>
                </a:lnTo>
                <a:close/>
              </a:path>
            </a:pathLst>
          </a:custGeom>
          <a:solidFill>
            <a:srgbClr val="FFFFFF"/>
          </a:solidFill>
        </p:spPr>
        <p:txBody>
          <a:bodyPr wrap="square" lIns="0" tIns="0" rIns="0" bIns="0" rtlCol="0"/>
          <a:lstStyle/>
          <a:p>
            <a:endParaRPr sz="1350"/>
          </a:p>
        </p:txBody>
      </p:sp>
      <p:sp>
        <p:nvSpPr>
          <p:cNvPr id="47" name="object 47"/>
          <p:cNvSpPr/>
          <p:nvPr/>
        </p:nvSpPr>
        <p:spPr>
          <a:xfrm>
            <a:off x="5626617" y="2296603"/>
            <a:ext cx="69533" cy="0"/>
          </a:xfrm>
          <a:custGeom>
            <a:avLst/>
            <a:gdLst/>
            <a:ahLst/>
            <a:cxnLst/>
            <a:rect l="l" t="t" r="r" b="b"/>
            <a:pathLst>
              <a:path w="92709">
                <a:moveTo>
                  <a:pt x="0" y="0"/>
                </a:moveTo>
                <a:lnTo>
                  <a:pt x="92624" y="0"/>
                </a:lnTo>
              </a:path>
            </a:pathLst>
          </a:custGeom>
          <a:ln w="48225">
            <a:solidFill>
              <a:srgbClr val="FFFFFF"/>
            </a:solidFill>
          </a:ln>
        </p:spPr>
        <p:txBody>
          <a:bodyPr wrap="square" lIns="0" tIns="0" rIns="0" bIns="0" rtlCol="0"/>
          <a:lstStyle/>
          <a:p>
            <a:endParaRPr sz="1350"/>
          </a:p>
        </p:txBody>
      </p:sp>
      <p:sp>
        <p:nvSpPr>
          <p:cNvPr id="48" name="object 48"/>
          <p:cNvSpPr/>
          <p:nvPr/>
        </p:nvSpPr>
        <p:spPr>
          <a:xfrm>
            <a:off x="5588999" y="2209075"/>
            <a:ext cx="144780" cy="69533"/>
          </a:xfrm>
          <a:custGeom>
            <a:avLst/>
            <a:gdLst/>
            <a:ahLst/>
            <a:cxnLst/>
            <a:rect l="l" t="t" r="r" b="b"/>
            <a:pathLst>
              <a:path w="193040" h="92709">
                <a:moveTo>
                  <a:pt x="192939" y="0"/>
                </a:moveTo>
                <a:lnTo>
                  <a:pt x="0" y="0"/>
                </a:lnTo>
                <a:lnTo>
                  <a:pt x="0" y="92591"/>
                </a:lnTo>
                <a:lnTo>
                  <a:pt x="192939" y="92591"/>
                </a:lnTo>
                <a:lnTo>
                  <a:pt x="192939" y="0"/>
                </a:lnTo>
                <a:close/>
              </a:path>
            </a:pathLst>
          </a:custGeom>
          <a:solidFill>
            <a:srgbClr val="FFFFFF"/>
          </a:solidFill>
        </p:spPr>
        <p:txBody>
          <a:bodyPr wrap="square" lIns="0" tIns="0" rIns="0" bIns="0" rtlCol="0"/>
          <a:lstStyle/>
          <a:p>
            <a:endParaRPr sz="1350"/>
          </a:p>
        </p:txBody>
      </p:sp>
      <p:sp>
        <p:nvSpPr>
          <p:cNvPr id="49" name="object 49"/>
          <p:cNvSpPr/>
          <p:nvPr/>
        </p:nvSpPr>
        <p:spPr>
          <a:xfrm>
            <a:off x="5859104" y="2296603"/>
            <a:ext cx="69533" cy="0"/>
          </a:xfrm>
          <a:custGeom>
            <a:avLst/>
            <a:gdLst/>
            <a:ahLst/>
            <a:cxnLst/>
            <a:rect l="l" t="t" r="r" b="b"/>
            <a:pathLst>
              <a:path w="92709">
                <a:moveTo>
                  <a:pt x="0" y="0"/>
                </a:moveTo>
                <a:lnTo>
                  <a:pt x="92624" y="0"/>
                </a:lnTo>
              </a:path>
            </a:pathLst>
          </a:custGeom>
          <a:ln w="48225">
            <a:solidFill>
              <a:srgbClr val="FFFFFF"/>
            </a:solidFill>
          </a:ln>
        </p:spPr>
        <p:txBody>
          <a:bodyPr wrap="square" lIns="0" tIns="0" rIns="0" bIns="0" rtlCol="0"/>
          <a:lstStyle/>
          <a:p>
            <a:endParaRPr sz="1350"/>
          </a:p>
        </p:txBody>
      </p:sp>
      <p:sp>
        <p:nvSpPr>
          <p:cNvPr id="50" name="object 50"/>
          <p:cNvSpPr/>
          <p:nvPr/>
        </p:nvSpPr>
        <p:spPr>
          <a:xfrm>
            <a:off x="5821487" y="2209075"/>
            <a:ext cx="144780" cy="69533"/>
          </a:xfrm>
          <a:custGeom>
            <a:avLst/>
            <a:gdLst/>
            <a:ahLst/>
            <a:cxnLst/>
            <a:rect l="l" t="t" r="r" b="b"/>
            <a:pathLst>
              <a:path w="193040" h="92709">
                <a:moveTo>
                  <a:pt x="192987" y="0"/>
                </a:moveTo>
                <a:lnTo>
                  <a:pt x="0" y="0"/>
                </a:lnTo>
                <a:lnTo>
                  <a:pt x="0" y="92591"/>
                </a:lnTo>
                <a:lnTo>
                  <a:pt x="192987" y="92591"/>
                </a:lnTo>
                <a:lnTo>
                  <a:pt x="192987" y="0"/>
                </a:lnTo>
                <a:close/>
              </a:path>
            </a:pathLst>
          </a:custGeom>
          <a:solidFill>
            <a:srgbClr val="FFFFFF"/>
          </a:solidFill>
        </p:spPr>
        <p:txBody>
          <a:bodyPr wrap="square" lIns="0" tIns="0" rIns="0" bIns="0" rtlCol="0"/>
          <a:lstStyle/>
          <a:p>
            <a:endParaRPr sz="1350"/>
          </a:p>
        </p:txBody>
      </p:sp>
      <p:sp>
        <p:nvSpPr>
          <p:cNvPr id="51" name="object 51"/>
          <p:cNvSpPr/>
          <p:nvPr/>
        </p:nvSpPr>
        <p:spPr>
          <a:xfrm>
            <a:off x="5859104" y="2128983"/>
            <a:ext cx="69533" cy="0"/>
          </a:xfrm>
          <a:custGeom>
            <a:avLst/>
            <a:gdLst/>
            <a:ahLst/>
            <a:cxnLst/>
            <a:rect l="l" t="t" r="r" b="b"/>
            <a:pathLst>
              <a:path w="92709">
                <a:moveTo>
                  <a:pt x="0" y="0"/>
                </a:moveTo>
                <a:lnTo>
                  <a:pt x="92624" y="0"/>
                </a:lnTo>
              </a:path>
            </a:pathLst>
          </a:custGeom>
          <a:ln w="48174">
            <a:solidFill>
              <a:srgbClr val="FFFFFF"/>
            </a:solidFill>
          </a:ln>
        </p:spPr>
        <p:txBody>
          <a:bodyPr wrap="square" lIns="0" tIns="0" rIns="0" bIns="0" rtlCol="0"/>
          <a:lstStyle/>
          <a:p>
            <a:endParaRPr sz="1350"/>
          </a:p>
        </p:txBody>
      </p:sp>
      <p:sp>
        <p:nvSpPr>
          <p:cNvPr id="52" name="object 52"/>
          <p:cNvSpPr/>
          <p:nvPr/>
        </p:nvSpPr>
        <p:spPr>
          <a:xfrm>
            <a:off x="5821487" y="2041447"/>
            <a:ext cx="144780" cy="69533"/>
          </a:xfrm>
          <a:custGeom>
            <a:avLst/>
            <a:gdLst/>
            <a:ahLst/>
            <a:cxnLst/>
            <a:rect l="l" t="t" r="r" b="b"/>
            <a:pathLst>
              <a:path w="193040" h="92709">
                <a:moveTo>
                  <a:pt x="192987" y="0"/>
                </a:moveTo>
                <a:lnTo>
                  <a:pt x="0" y="0"/>
                </a:lnTo>
                <a:lnTo>
                  <a:pt x="0" y="92626"/>
                </a:lnTo>
                <a:lnTo>
                  <a:pt x="192987" y="92626"/>
                </a:lnTo>
                <a:lnTo>
                  <a:pt x="192987" y="0"/>
                </a:lnTo>
                <a:close/>
              </a:path>
            </a:pathLst>
          </a:custGeom>
          <a:solidFill>
            <a:srgbClr val="FFFFFF"/>
          </a:solidFill>
        </p:spPr>
        <p:txBody>
          <a:bodyPr wrap="square" lIns="0" tIns="0" rIns="0" bIns="0" rtlCol="0"/>
          <a:lstStyle/>
          <a:p>
            <a:endParaRPr sz="1350"/>
          </a:p>
        </p:txBody>
      </p:sp>
      <p:sp>
        <p:nvSpPr>
          <p:cNvPr id="53" name="object 53"/>
          <p:cNvSpPr/>
          <p:nvPr/>
        </p:nvSpPr>
        <p:spPr>
          <a:xfrm>
            <a:off x="5626617" y="2128983"/>
            <a:ext cx="69533" cy="0"/>
          </a:xfrm>
          <a:custGeom>
            <a:avLst/>
            <a:gdLst/>
            <a:ahLst/>
            <a:cxnLst/>
            <a:rect l="l" t="t" r="r" b="b"/>
            <a:pathLst>
              <a:path w="92709">
                <a:moveTo>
                  <a:pt x="0" y="0"/>
                </a:moveTo>
                <a:lnTo>
                  <a:pt x="92624" y="0"/>
                </a:lnTo>
              </a:path>
            </a:pathLst>
          </a:custGeom>
          <a:ln w="48174">
            <a:solidFill>
              <a:srgbClr val="FFFFFF"/>
            </a:solidFill>
          </a:ln>
        </p:spPr>
        <p:txBody>
          <a:bodyPr wrap="square" lIns="0" tIns="0" rIns="0" bIns="0" rtlCol="0"/>
          <a:lstStyle/>
          <a:p>
            <a:endParaRPr sz="1350"/>
          </a:p>
        </p:txBody>
      </p:sp>
      <p:sp>
        <p:nvSpPr>
          <p:cNvPr id="54" name="object 54"/>
          <p:cNvSpPr/>
          <p:nvPr/>
        </p:nvSpPr>
        <p:spPr>
          <a:xfrm>
            <a:off x="5588999" y="2041447"/>
            <a:ext cx="144780" cy="69533"/>
          </a:xfrm>
          <a:custGeom>
            <a:avLst/>
            <a:gdLst/>
            <a:ahLst/>
            <a:cxnLst/>
            <a:rect l="l" t="t" r="r" b="b"/>
            <a:pathLst>
              <a:path w="193040" h="92709">
                <a:moveTo>
                  <a:pt x="192939" y="0"/>
                </a:moveTo>
                <a:lnTo>
                  <a:pt x="0" y="0"/>
                </a:lnTo>
                <a:lnTo>
                  <a:pt x="0" y="92626"/>
                </a:lnTo>
                <a:lnTo>
                  <a:pt x="192939" y="92626"/>
                </a:lnTo>
                <a:lnTo>
                  <a:pt x="192939" y="0"/>
                </a:lnTo>
                <a:close/>
              </a:path>
            </a:pathLst>
          </a:custGeom>
          <a:solidFill>
            <a:srgbClr val="FFFFFF"/>
          </a:solidFill>
        </p:spPr>
        <p:txBody>
          <a:bodyPr wrap="square" lIns="0" tIns="0" rIns="0" bIns="0" rtlCol="0"/>
          <a:lstStyle/>
          <a:p>
            <a:endParaRPr sz="1350"/>
          </a:p>
        </p:txBody>
      </p:sp>
      <p:sp>
        <p:nvSpPr>
          <p:cNvPr id="55" name="object 55"/>
          <p:cNvSpPr/>
          <p:nvPr/>
        </p:nvSpPr>
        <p:spPr>
          <a:xfrm>
            <a:off x="5394105" y="2128983"/>
            <a:ext cx="69533" cy="0"/>
          </a:xfrm>
          <a:custGeom>
            <a:avLst/>
            <a:gdLst/>
            <a:ahLst/>
            <a:cxnLst/>
            <a:rect l="l" t="t" r="r" b="b"/>
            <a:pathLst>
              <a:path w="92709">
                <a:moveTo>
                  <a:pt x="0" y="0"/>
                </a:moveTo>
                <a:lnTo>
                  <a:pt x="92642" y="0"/>
                </a:lnTo>
              </a:path>
            </a:pathLst>
          </a:custGeom>
          <a:ln w="48174">
            <a:solidFill>
              <a:srgbClr val="FFFFFF"/>
            </a:solidFill>
          </a:ln>
        </p:spPr>
        <p:txBody>
          <a:bodyPr wrap="square" lIns="0" tIns="0" rIns="0" bIns="0" rtlCol="0"/>
          <a:lstStyle/>
          <a:p>
            <a:endParaRPr sz="1350"/>
          </a:p>
        </p:txBody>
      </p:sp>
      <p:sp>
        <p:nvSpPr>
          <p:cNvPr id="56" name="object 56"/>
          <p:cNvSpPr/>
          <p:nvPr/>
        </p:nvSpPr>
        <p:spPr>
          <a:xfrm>
            <a:off x="5356500" y="2041447"/>
            <a:ext cx="144780" cy="69533"/>
          </a:xfrm>
          <a:custGeom>
            <a:avLst/>
            <a:gdLst/>
            <a:ahLst/>
            <a:cxnLst/>
            <a:rect l="l" t="t" r="r" b="b"/>
            <a:pathLst>
              <a:path w="193040" h="92709">
                <a:moveTo>
                  <a:pt x="192972" y="0"/>
                </a:moveTo>
                <a:lnTo>
                  <a:pt x="0" y="0"/>
                </a:lnTo>
                <a:lnTo>
                  <a:pt x="0" y="92626"/>
                </a:lnTo>
                <a:lnTo>
                  <a:pt x="192972" y="92626"/>
                </a:lnTo>
                <a:lnTo>
                  <a:pt x="192972" y="0"/>
                </a:lnTo>
                <a:close/>
              </a:path>
            </a:pathLst>
          </a:custGeom>
          <a:solidFill>
            <a:srgbClr val="FFFFFF"/>
          </a:solidFill>
        </p:spPr>
        <p:txBody>
          <a:bodyPr wrap="square" lIns="0" tIns="0" rIns="0" bIns="0" rtlCol="0"/>
          <a:lstStyle/>
          <a:p>
            <a:endParaRPr sz="1350"/>
          </a:p>
        </p:txBody>
      </p:sp>
      <p:sp>
        <p:nvSpPr>
          <p:cNvPr id="57" name="object 57"/>
          <p:cNvSpPr/>
          <p:nvPr/>
        </p:nvSpPr>
        <p:spPr>
          <a:xfrm>
            <a:off x="5161643" y="2128983"/>
            <a:ext cx="69533" cy="0"/>
          </a:xfrm>
          <a:custGeom>
            <a:avLst/>
            <a:gdLst/>
            <a:ahLst/>
            <a:cxnLst/>
            <a:rect l="l" t="t" r="r" b="b"/>
            <a:pathLst>
              <a:path w="92709">
                <a:moveTo>
                  <a:pt x="0" y="0"/>
                </a:moveTo>
                <a:lnTo>
                  <a:pt x="92609" y="0"/>
                </a:lnTo>
              </a:path>
            </a:pathLst>
          </a:custGeom>
          <a:ln w="48174">
            <a:solidFill>
              <a:srgbClr val="FFFFFF"/>
            </a:solidFill>
          </a:ln>
        </p:spPr>
        <p:txBody>
          <a:bodyPr wrap="square" lIns="0" tIns="0" rIns="0" bIns="0" rtlCol="0"/>
          <a:lstStyle/>
          <a:p>
            <a:endParaRPr sz="1350"/>
          </a:p>
        </p:txBody>
      </p:sp>
      <p:sp>
        <p:nvSpPr>
          <p:cNvPr id="58" name="object 58"/>
          <p:cNvSpPr/>
          <p:nvPr/>
        </p:nvSpPr>
        <p:spPr>
          <a:xfrm>
            <a:off x="5124015" y="2041447"/>
            <a:ext cx="144780" cy="69533"/>
          </a:xfrm>
          <a:custGeom>
            <a:avLst/>
            <a:gdLst/>
            <a:ahLst/>
            <a:cxnLst/>
            <a:rect l="l" t="t" r="r" b="b"/>
            <a:pathLst>
              <a:path w="193040" h="92709">
                <a:moveTo>
                  <a:pt x="192972" y="0"/>
                </a:moveTo>
                <a:lnTo>
                  <a:pt x="0" y="0"/>
                </a:lnTo>
                <a:lnTo>
                  <a:pt x="0" y="92626"/>
                </a:lnTo>
                <a:lnTo>
                  <a:pt x="192972" y="92626"/>
                </a:lnTo>
                <a:lnTo>
                  <a:pt x="192972" y="0"/>
                </a:lnTo>
                <a:close/>
              </a:path>
            </a:pathLst>
          </a:custGeom>
          <a:solidFill>
            <a:srgbClr val="FFFFFF"/>
          </a:solidFill>
        </p:spPr>
        <p:txBody>
          <a:bodyPr wrap="square" lIns="0" tIns="0" rIns="0" bIns="0" rtlCol="0"/>
          <a:lstStyle/>
          <a:p>
            <a:endParaRPr sz="1350"/>
          </a:p>
        </p:txBody>
      </p:sp>
      <p:sp>
        <p:nvSpPr>
          <p:cNvPr id="59" name="object 59"/>
          <p:cNvSpPr/>
          <p:nvPr/>
        </p:nvSpPr>
        <p:spPr>
          <a:xfrm>
            <a:off x="4929158" y="2128983"/>
            <a:ext cx="69533" cy="0"/>
          </a:xfrm>
          <a:custGeom>
            <a:avLst/>
            <a:gdLst/>
            <a:ahLst/>
            <a:cxnLst/>
            <a:rect l="l" t="t" r="r" b="b"/>
            <a:pathLst>
              <a:path w="92709">
                <a:moveTo>
                  <a:pt x="0" y="0"/>
                </a:moveTo>
                <a:lnTo>
                  <a:pt x="92608" y="0"/>
                </a:lnTo>
              </a:path>
            </a:pathLst>
          </a:custGeom>
          <a:ln w="48174">
            <a:solidFill>
              <a:srgbClr val="FFFFFF"/>
            </a:solidFill>
          </a:ln>
        </p:spPr>
        <p:txBody>
          <a:bodyPr wrap="square" lIns="0" tIns="0" rIns="0" bIns="0" rtlCol="0"/>
          <a:lstStyle/>
          <a:p>
            <a:endParaRPr sz="1350"/>
          </a:p>
        </p:txBody>
      </p:sp>
      <p:sp>
        <p:nvSpPr>
          <p:cNvPr id="60" name="object 60"/>
          <p:cNvSpPr/>
          <p:nvPr/>
        </p:nvSpPr>
        <p:spPr>
          <a:xfrm>
            <a:off x="4891528" y="2041447"/>
            <a:ext cx="144780" cy="69533"/>
          </a:xfrm>
          <a:custGeom>
            <a:avLst/>
            <a:gdLst/>
            <a:ahLst/>
            <a:cxnLst/>
            <a:rect l="l" t="t" r="r" b="b"/>
            <a:pathLst>
              <a:path w="193040" h="92709">
                <a:moveTo>
                  <a:pt x="192956" y="0"/>
                </a:moveTo>
                <a:lnTo>
                  <a:pt x="0" y="0"/>
                </a:lnTo>
                <a:lnTo>
                  <a:pt x="0" y="92626"/>
                </a:lnTo>
                <a:lnTo>
                  <a:pt x="192956" y="92626"/>
                </a:lnTo>
                <a:lnTo>
                  <a:pt x="192956" y="0"/>
                </a:lnTo>
                <a:close/>
              </a:path>
            </a:pathLst>
          </a:custGeom>
          <a:solidFill>
            <a:srgbClr val="FFFFFF"/>
          </a:solidFill>
        </p:spPr>
        <p:txBody>
          <a:bodyPr wrap="square" lIns="0" tIns="0" rIns="0" bIns="0" rtlCol="0"/>
          <a:lstStyle/>
          <a:p>
            <a:endParaRPr sz="1350"/>
          </a:p>
        </p:txBody>
      </p:sp>
      <p:sp>
        <p:nvSpPr>
          <p:cNvPr id="61" name="object 61"/>
          <p:cNvSpPr/>
          <p:nvPr/>
        </p:nvSpPr>
        <p:spPr>
          <a:xfrm>
            <a:off x="6344434" y="2068244"/>
            <a:ext cx="295275" cy="223838"/>
          </a:xfrm>
          <a:custGeom>
            <a:avLst/>
            <a:gdLst/>
            <a:ahLst/>
            <a:cxnLst/>
            <a:rect l="l" t="t" r="r" b="b"/>
            <a:pathLst>
              <a:path w="393700" h="298450">
                <a:moveTo>
                  <a:pt x="84667" y="201032"/>
                </a:moveTo>
                <a:lnTo>
                  <a:pt x="44703" y="201032"/>
                </a:lnTo>
                <a:lnTo>
                  <a:pt x="0" y="249478"/>
                </a:lnTo>
                <a:lnTo>
                  <a:pt x="44535" y="297924"/>
                </a:lnTo>
                <a:lnTo>
                  <a:pt x="84835" y="297924"/>
                </a:lnTo>
                <a:lnTo>
                  <a:pt x="50629" y="264074"/>
                </a:lnTo>
                <a:lnTo>
                  <a:pt x="121411" y="264074"/>
                </a:lnTo>
                <a:lnTo>
                  <a:pt x="143740" y="235118"/>
                </a:lnTo>
                <a:lnTo>
                  <a:pt x="50291" y="235118"/>
                </a:lnTo>
                <a:lnTo>
                  <a:pt x="84667" y="201032"/>
                </a:lnTo>
                <a:close/>
              </a:path>
              <a:path w="393700" h="298450">
                <a:moveTo>
                  <a:pt x="239651" y="166573"/>
                </a:moveTo>
                <a:lnTo>
                  <a:pt x="196595" y="166573"/>
                </a:lnTo>
                <a:lnTo>
                  <a:pt x="271779" y="264074"/>
                </a:lnTo>
                <a:lnTo>
                  <a:pt x="342560" y="264074"/>
                </a:lnTo>
                <a:lnTo>
                  <a:pt x="308355" y="297924"/>
                </a:lnTo>
                <a:lnTo>
                  <a:pt x="348827" y="297924"/>
                </a:lnTo>
                <a:lnTo>
                  <a:pt x="393191" y="249478"/>
                </a:lnTo>
                <a:lnTo>
                  <a:pt x="379941" y="235118"/>
                </a:lnTo>
                <a:lnTo>
                  <a:pt x="342900" y="235118"/>
                </a:lnTo>
                <a:lnTo>
                  <a:pt x="292439" y="235017"/>
                </a:lnTo>
                <a:lnTo>
                  <a:pt x="239651" y="166573"/>
                </a:lnTo>
                <a:close/>
              </a:path>
              <a:path w="393700" h="298450">
                <a:moveTo>
                  <a:pt x="159653" y="62805"/>
                </a:moveTo>
                <a:lnTo>
                  <a:pt x="50291" y="62805"/>
                </a:lnTo>
                <a:lnTo>
                  <a:pt x="116671" y="62906"/>
                </a:lnTo>
                <a:lnTo>
                  <a:pt x="175089" y="138633"/>
                </a:lnTo>
                <a:lnTo>
                  <a:pt x="100752" y="235017"/>
                </a:lnTo>
                <a:lnTo>
                  <a:pt x="50291" y="235118"/>
                </a:lnTo>
                <a:lnTo>
                  <a:pt x="143740" y="235118"/>
                </a:lnTo>
                <a:lnTo>
                  <a:pt x="196595" y="166573"/>
                </a:lnTo>
                <a:lnTo>
                  <a:pt x="239651" y="166573"/>
                </a:lnTo>
                <a:lnTo>
                  <a:pt x="218102" y="138633"/>
                </a:lnTo>
                <a:lnTo>
                  <a:pt x="239656" y="110693"/>
                </a:lnTo>
                <a:lnTo>
                  <a:pt x="196595" y="110693"/>
                </a:lnTo>
                <a:lnTo>
                  <a:pt x="159653" y="62805"/>
                </a:lnTo>
                <a:close/>
              </a:path>
              <a:path w="393700" h="298450">
                <a:moveTo>
                  <a:pt x="348487" y="201032"/>
                </a:moveTo>
                <a:lnTo>
                  <a:pt x="308524" y="201032"/>
                </a:lnTo>
                <a:lnTo>
                  <a:pt x="342900" y="235118"/>
                </a:lnTo>
                <a:lnTo>
                  <a:pt x="379941" y="235118"/>
                </a:lnTo>
                <a:lnTo>
                  <a:pt x="348487" y="201032"/>
                </a:lnTo>
                <a:close/>
              </a:path>
              <a:path w="393700" h="298450">
                <a:moveTo>
                  <a:pt x="348827" y="0"/>
                </a:moveTo>
                <a:lnTo>
                  <a:pt x="308355" y="0"/>
                </a:lnTo>
                <a:lnTo>
                  <a:pt x="342560" y="33865"/>
                </a:lnTo>
                <a:lnTo>
                  <a:pt x="255863" y="33865"/>
                </a:lnTo>
                <a:lnTo>
                  <a:pt x="196595" y="110693"/>
                </a:lnTo>
                <a:lnTo>
                  <a:pt x="239656" y="110693"/>
                </a:lnTo>
                <a:lnTo>
                  <a:pt x="276520" y="62906"/>
                </a:lnTo>
                <a:lnTo>
                  <a:pt x="379941" y="62805"/>
                </a:lnTo>
                <a:lnTo>
                  <a:pt x="393191" y="48445"/>
                </a:lnTo>
                <a:lnTo>
                  <a:pt x="348827" y="0"/>
                </a:lnTo>
                <a:close/>
              </a:path>
              <a:path w="393700" h="298450">
                <a:moveTo>
                  <a:pt x="84835" y="0"/>
                </a:moveTo>
                <a:lnTo>
                  <a:pt x="44535" y="0"/>
                </a:lnTo>
                <a:lnTo>
                  <a:pt x="0" y="48445"/>
                </a:lnTo>
                <a:lnTo>
                  <a:pt x="44703" y="96892"/>
                </a:lnTo>
                <a:lnTo>
                  <a:pt x="84667" y="96892"/>
                </a:lnTo>
                <a:lnTo>
                  <a:pt x="50291" y="62805"/>
                </a:lnTo>
                <a:lnTo>
                  <a:pt x="159653" y="62805"/>
                </a:lnTo>
                <a:lnTo>
                  <a:pt x="137328" y="33865"/>
                </a:lnTo>
                <a:lnTo>
                  <a:pt x="50629" y="33865"/>
                </a:lnTo>
                <a:lnTo>
                  <a:pt x="84835" y="0"/>
                </a:lnTo>
                <a:close/>
              </a:path>
              <a:path w="393700" h="298450">
                <a:moveTo>
                  <a:pt x="379941" y="62805"/>
                </a:moveTo>
                <a:lnTo>
                  <a:pt x="342900" y="62805"/>
                </a:lnTo>
                <a:lnTo>
                  <a:pt x="308524" y="96892"/>
                </a:lnTo>
                <a:lnTo>
                  <a:pt x="348487" y="96892"/>
                </a:lnTo>
                <a:lnTo>
                  <a:pt x="379941" y="62805"/>
                </a:lnTo>
                <a:close/>
              </a:path>
            </a:pathLst>
          </a:custGeom>
          <a:solidFill>
            <a:srgbClr val="FFFFFF"/>
          </a:solidFill>
        </p:spPr>
        <p:txBody>
          <a:bodyPr wrap="square" lIns="0" tIns="0" rIns="0" bIns="0" rtlCol="0"/>
          <a:lstStyle/>
          <a:p>
            <a:endParaRPr sz="1350"/>
          </a:p>
        </p:txBody>
      </p:sp>
      <p:sp>
        <p:nvSpPr>
          <p:cNvPr id="62" name="object 62"/>
          <p:cNvSpPr txBox="1"/>
          <p:nvPr/>
        </p:nvSpPr>
        <p:spPr>
          <a:xfrm>
            <a:off x="3681825" y="2275791"/>
            <a:ext cx="679133" cy="240450"/>
          </a:xfrm>
          <a:prstGeom prst="rect">
            <a:avLst/>
          </a:prstGeom>
        </p:spPr>
        <p:txBody>
          <a:bodyPr vert="horz" wrap="square" lIns="0" tIns="9525" rIns="0" bIns="0" rtlCol="0">
            <a:spAutoFit/>
          </a:bodyPr>
          <a:lstStyle/>
          <a:p>
            <a:pPr marL="9525">
              <a:spcBef>
                <a:spcPts val="75"/>
              </a:spcBef>
            </a:pPr>
            <a:r>
              <a:rPr sz="1500" spc="-49" dirty="0">
                <a:latin typeface="Arial"/>
                <a:cs typeface="Arial"/>
              </a:rPr>
              <a:t>Network</a:t>
            </a:r>
            <a:endParaRPr sz="1500">
              <a:latin typeface="Arial"/>
              <a:cs typeface="Arial"/>
            </a:endParaRPr>
          </a:p>
        </p:txBody>
      </p:sp>
      <p:sp>
        <p:nvSpPr>
          <p:cNvPr id="63" name="object 63"/>
          <p:cNvSpPr/>
          <p:nvPr/>
        </p:nvSpPr>
        <p:spPr>
          <a:xfrm>
            <a:off x="5119052" y="2298039"/>
            <a:ext cx="101441" cy="1651635"/>
          </a:xfrm>
          <a:custGeom>
            <a:avLst/>
            <a:gdLst/>
            <a:ahLst/>
            <a:cxnLst/>
            <a:rect l="l" t="t" r="r" b="b"/>
            <a:pathLst>
              <a:path w="135254" h="2202179">
                <a:moveTo>
                  <a:pt x="72019" y="0"/>
                </a:moveTo>
                <a:lnTo>
                  <a:pt x="7991" y="126734"/>
                </a:lnTo>
                <a:lnTo>
                  <a:pt x="65141" y="126972"/>
                </a:lnTo>
                <a:lnTo>
                  <a:pt x="57031" y="2074581"/>
                </a:lnTo>
                <a:lnTo>
                  <a:pt x="0" y="2074581"/>
                </a:lnTo>
                <a:lnTo>
                  <a:pt x="62852" y="2201607"/>
                </a:lnTo>
                <a:lnTo>
                  <a:pt x="126881" y="2074872"/>
                </a:lnTo>
                <a:lnTo>
                  <a:pt x="69731" y="2074635"/>
                </a:lnTo>
                <a:lnTo>
                  <a:pt x="57031" y="2074581"/>
                </a:lnTo>
                <a:lnTo>
                  <a:pt x="69732" y="2074344"/>
                </a:lnTo>
                <a:lnTo>
                  <a:pt x="77841" y="127025"/>
                </a:lnTo>
                <a:lnTo>
                  <a:pt x="134872" y="127025"/>
                </a:lnTo>
                <a:lnTo>
                  <a:pt x="72019" y="0"/>
                </a:lnTo>
                <a:close/>
              </a:path>
              <a:path w="135254" h="2202179">
                <a:moveTo>
                  <a:pt x="134872" y="127025"/>
                </a:moveTo>
                <a:lnTo>
                  <a:pt x="77841" y="127025"/>
                </a:lnTo>
                <a:lnTo>
                  <a:pt x="134990" y="127262"/>
                </a:lnTo>
                <a:lnTo>
                  <a:pt x="134872" y="127025"/>
                </a:lnTo>
                <a:close/>
              </a:path>
            </a:pathLst>
          </a:custGeom>
          <a:solidFill>
            <a:srgbClr val="C00000"/>
          </a:solidFill>
        </p:spPr>
        <p:txBody>
          <a:bodyPr wrap="square" lIns="0" tIns="0" rIns="0" bIns="0" rtlCol="0"/>
          <a:lstStyle/>
          <a:p>
            <a:endParaRPr sz="1350"/>
          </a:p>
        </p:txBody>
      </p:sp>
      <p:sp>
        <p:nvSpPr>
          <p:cNvPr id="64" name="object 64"/>
          <p:cNvSpPr/>
          <p:nvPr/>
        </p:nvSpPr>
        <p:spPr>
          <a:xfrm>
            <a:off x="7504579" y="1550327"/>
            <a:ext cx="1171575" cy="409574"/>
          </a:xfrm>
          <a:prstGeom prst="rect">
            <a:avLst/>
          </a:prstGeom>
          <a:blipFill>
            <a:blip r:embed="rId8" cstate="print"/>
            <a:stretch>
              <a:fillRect/>
            </a:stretch>
          </a:blipFill>
        </p:spPr>
        <p:txBody>
          <a:bodyPr wrap="square" lIns="0" tIns="0" rIns="0" bIns="0" rtlCol="0"/>
          <a:lstStyle/>
          <a:p>
            <a:endParaRPr sz="1350"/>
          </a:p>
        </p:txBody>
      </p:sp>
      <p:sp>
        <p:nvSpPr>
          <p:cNvPr id="65" name="object 65"/>
          <p:cNvSpPr/>
          <p:nvPr/>
        </p:nvSpPr>
        <p:spPr>
          <a:xfrm>
            <a:off x="7533043" y="1567363"/>
            <a:ext cx="1110139" cy="353378"/>
          </a:xfrm>
          <a:custGeom>
            <a:avLst/>
            <a:gdLst/>
            <a:ahLst/>
            <a:cxnLst/>
            <a:rect l="l" t="t" r="r" b="b"/>
            <a:pathLst>
              <a:path w="1480184" h="471169">
                <a:moveTo>
                  <a:pt x="1395343" y="412805"/>
                </a:moveTo>
                <a:lnTo>
                  <a:pt x="84485" y="412805"/>
                </a:lnTo>
                <a:lnTo>
                  <a:pt x="114084" y="471059"/>
                </a:lnTo>
                <a:lnTo>
                  <a:pt x="1365745" y="471059"/>
                </a:lnTo>
                <a:lnTo>
                  <a:pt x="1395343" y="412805"/>
                </a:lnTo>
                <a:close/>
              </a:path>
              <a:path w="1480184" h="471169">
                <a:moveTo>
                  <a:pt x="1479843" y="0"/>
                </a:moveTo>
                <a:lnTo>
                  <a:pt x="0" y="0"/>
                </a:lnTo>
                <a:lnTo>
                  <a:pt x="0" y="384966"/>
                </a:lnTo>
                <a:lnTo>
                  <a:pt x="1479843" y="384966"/>
                </a:lnTo>
                <a:lnTo>
                  <a:pt x="1479843" y="0"/>
                </a:lnTo>
                <a:close/>
              </a:path>
            </a:pathLst>
          </a:custGeom>
          <a:solidFill>
            <a:srgbClr val="ED7D31"/>
          </a:solidFill>
        </p:spPr>
        <p:txBody>
          <a:bodyPr wrap="square" lIns="0" tIns="0" rIns="0" bIns="0" rtlCol="0"/>
          <a:lstStyle/>
          <a:p>
            <a:endParaRPr sz="1350"/>
          </a:p>
        </p:txBody>
      </p:sp>
      <p:sp>
        <p:nvSpPr>
          <p:cNvPr id="66" name="object 66"/>
          <p:cNvSpPr/>
          <p:nvPr/>
        </p:nvSpPr>
        <p:spPr>
          <a:xfrm>
            <a:off x="7596407" y="1876968"/>
            <a:ext cx="983456" cy="43814"/>
          </a:xfrm>
          <a:custGeom>
            <a:avLst/>
            <a:gdLst/>
            <a:ahLst/>
            <a:cxnLst/>
            <a:rect l="l" t="t" r="r" b="b"/>
            <a:pathLst>
              <a:path w="1311275" h="58419">
                <a:moveTo>
                  <a:pt x="1281259" y="58253"/>
                </a:moveTo>
                <a:lnTo>
                  <a:pt x="1310857" y="0"/>
                </a:lnTo>
                <a:lnTo>
                  <a:pt x="0" y="0"/>
                </a:lnTo>
                <a:lnTo>
                  <a:pt x="29597" y="58253"/>
                </a:lnTo>
                <a:lnTo>
                  <a:pt x="1281259" y="58253"/>
                </a:lnTo>
                <a:close/>
              </a:path>
            </a:pathLst>
          </a:custGeom>
          <a:ln w="6748">
            <a:solidFill>
              <a:srgbClr val="C7C7C7"/>
            </a:solidFill>
          </a:ln>
        </p:spPr>
        <p:txBody>
          <a:bodyPr wrap="square" lIns="0" tIns="0" rIns="0" bIns="0" rtlCol="0"/>
          <a:lstStyle/>
          <a:p>
            <a:endParaRPr sz="1350"/>
          </a:p>
        </p:txBody>
      </p:sp>
      <p:sp>
        <p:nvSpPr>
          <p:cNvPr id="67" name="object 67"/>
          <p:cNvSpPr/>
          <p:nvPr/>
        </p:nvSpPr>
        <p:spPr>
          <a:xfrm>
            <a:off x="7533043" y="1567363"/>
            <a:ext cx="1110139" cy="289084"/>
          </a:xfrm>
          <a:custGeom>
            <a:avLst/>
            <a:gdLst/>
            <a:ahLst/>
            <a:cxnLst/>
            <a:rect l="l" t="t" r="r" b="b"/>
            <a:pathLst>
              <a:path w="1480184" h="385444">
                <a:moveTo>
                  <a:pt x="0" y="384966"/>
                </a:moveTo>
                <a:lnTo>
                  <a:pt x="1479843" y="384966"/>
                </a:lnTo>
                <a:lnTo>
                  <a:pt x="1479843" y="0"/>
                </a:lnTo>
                <a:lnTo>
                  <a:pt x="0" y="0"/>
                </a:lnTo>
                <a:lnTo>
                  <a:pt x="0" y="384966"/>
                </a:lnTo>
                <a:close/>
              </a:path>
            </a:pathLst>
          </a:custGeom>
          <a:ln w="6755">
            <a:solidFill>
              <a:srgbClr val="C7C7C7"/>
            </a:solidFill>
          </a:ln>
        </p:spPr>
        <p:txBody>
          <a:bodyPr wrap="square" lIns="0" tIns="0" rIns="0" bIns="0" rtlCol="0"/>
          <a:lstStyle/>
          <a:p>
            <a:endParaRPr sz="1350"/>
          </a:p>
        </p:txBody>
      </p:sp>
      <p:sp>
        <p:nvSpPr>
          <p:cNvPr id="68" name="object 68"/>
          <p:cNvSpPr/>
          <p:nvPr/>
        </p:nvSpPr>
        <p:spPr>
          <a:xfrm>
            <a:off x="8389221" y="1623786"/>
            <a:ext cx="190500" cy="178118"/>
          </a:xfrm>
          <a:custGeom>
            <a:avLst/>
            <a:gdLst/>
            <a:ahLst/>
            <a:cxnLst/>
            <a:rect l="l" t="t" r="r" b="b"/>
            <a:pathLst>
              <a:path w="254000" h="237490">
                <a:moveTo>
                  <a:pt x="0" y="236975"/>
                </a:moveTo>
                <a:lnTo>
                  <a:pt x="253745" y="236975"/>
                </a:lnTo>
                <a:lnTo>
                  <a:pt x="253745" y="0"/>
                </a:lnTo>
                <a:lnTo>
                  <a:pt x="0" y="0"/>
                </a:lnTo>
                <a:lnTo>
                  <a:pt x="0" y="236975"/>
                </a:lnTo>
                <a:close/>
              </a:path>
            </a:pathLst>
          </a:custGeom>
          <a:solidFill>
            <a:srgbClr val="F5BB94"/>
          </a:solidFill>
        </p:spPr>
        <p:txBody>
          <a:bodyPr wrap="square" lIns="0" tIns="0" rIns="0" bIns="0" rtlCol="0"/>
          <a:lstStyle/>
          <a:p>
            <a:endParaRPr sz="1350"/>
          </a:p>
        </p:txBody>
      </p:sp>
      <p:sp>
        <p:nvSpPr>
          <p:cNvPr id="69" name="object 69"/>
          <p:cNvSpPr/>
          <p:nvPr/>
        </p:nvSpPr>
        <p:spPr>
          <a:xfrm>
            <a:off x="8389221" y="1623786"/>
            <a:ext cx="190500" cy="178118"/>
          </a:xfrm>
          <a:custGeom>
            <a:avLst/>
            <a:gdLst/>
            <a:ahLst/>
            <a:cxnLst/>
            <a:rect l="l" t="t" r="r" b="b"/>
            <a:pathLst>
              <a:path w="254000" h="237490">
                <a:moveTo>
                  <a:pt x="0" y="236975"/>
                </a:moveTo>
                <a:lnTo>
                  <a:pt x="253745" y="236975"/>
                </a:lnTo>
                <a:lnTo>
                  <a:pt x="253745" y="0"/>
                </a:lnTo>
                <a:lnTo>
                  <a:pt x="0" y="0"/>
                </a:lnTo>
                <a:lnTo>
                  <a:pt x="0" y="236975"/>
                </a:lnTo>
                <a:close/>
              </a:path>
            </a:pathLst>
          </a:custGeom>
          <a:ln w="6799">
            <a:solidFill>
              <a:srgbClr val="C7C7C7"/>
            </a:solidFill>
          </a:ln>
        </p:spPr>
        <p:txBody>
          <a:bodyPr wrap="square" lIns="0" tIns="0" rIns="0" bIns="0" rtlCol="0"/>
          <a:lstStyle/>
          <a:p>
            <a:endParaRPr sz="1350"/>
          </a:p>
        </p:txBody>
      </p:sp>
      <p:sp>
        <p:nvSpPr>
          <p:cNvPr id="70" name="object 70"/>
          <p:cNvSpPr/>
          <p:nvPr/>
        </p:nvSpPr>
        <p:spPr>
          <a:xfrm>
            <a:off x="7641338" y="1774578"/>
            <a:ext cx="37624" cy="0"/>
          </a:xfrm>
          <a:custGeom>
            <a:avLst/>
            <a:gdLst/>
            <a:ahLst/>
            <a:cxnLst/>
            <a:rect l="l" t="t" r="r" b="b"/>
            <a:pathLst>
              <a:path w="50165">
                <a:moveTo>
                  <a:pt x="0" y="0"/>
                </a:moveTo>
                <a:lnTo>
                  <a:pt x="49959" y="0"/>
                </a:lnTo>
              </a:path>
            </a:pathLst>
          </a:custGeom>
          <a:ln w="25600">
            <a:solidFill>
              <a:srgbClr val="FFFFFF"/>
            </a:solidFill>
          </a:ln>
        </p:spPr>
        <p:txBody>
          <a:bodyPr wrap="square" lIns="0" tIns="0" rIns="0" bIns="0" rtlCol="0"/>
          <a:lstStyle/>
          <a:p>
            <a:endParaRPr sz="1350"/>
          </a:p>
        </p:txBody>
      </p:sp>
      <p:sp>
        <p:nvSpPr>
          <p:cNvPr id="71" name="object 71"/>
          <p:cNvSpPr/>
          <p:nvPr/>
        </p:nvSpPr>
        <p:spPr>
          <a:xfrm>
            <a:off x="7621038" y="1746545"/>
            <a:ext cx="78104" cy="0"/>
          </a:xfrm>
          <a:custGeom>
            <a:avLst/>
            <a:gdLst/>
            <a:ahLst/>
            <a:cxnLst/>
            <a:rect l="l" t="t" r="r" b="b"/>
            <a:pathLst>
              <a:path w="104140">
                <a:moveTo>
                  <a:pt x="0" y="0"/>
                </a:moveTo>
                <a:lnTo>
                  <a:pt x="104094" y="0"/>
                </a:lnTo>
              </a:path>
            </a:pathLst>
          </a:custGeom>
          <a:ln w="49154">
            <a:solidFill>
              <a:srgbClr val="FFFFFF"/>
            </a:solidFill>
          </a:ln>
        </p:spPr>
        <p:txBody>
          <a:bodyPr wrap="square" lIns="0" tIns="0" rIns="0" bIns="0" rtlCol="0"/>
          <a:lstStyle/>
          <a:p>
            <a:endParaRPr sz="1350"/>
          </a:p>
        </p:txBody>
      </p:sp>
      <p:sp>
        <p:nvSpPr>
          <p:cNvPr id="72" name="object 72"/>
          <p:cNvSpPr/>
          <p:nvPr/>
        </p:nvSpPr>
        <p:spPr>
          <a:xfrm>
            <a:off x="7766758" y="1774578"/>
            <a:ext cx="37624" cy="0"/>
          </a:xfrm>
          <a:custGeom>
            <a:avLst/>
            <a:gdLst/>
            <a:ahLst/>
            <a:cxnLst/>
            <a:rect l="l" t="t" r="r" b="b"/>
            <a:pathLst>
              <a:path w="50165">
                <a:moveTo>
                  <a:pt x="0" y="0"/>
                </a:moveTo>
                <a:lnTo>
                  <a:pt x="49959" y="0"/>
                </a:lnTo>
              </a:path>
            </a:pathLst>
          </a:custGeom>
          <a:ln w="25600">
            <a:solidFill>
              <a:srgbClr val="FFFFFF"/>
            </a:solidFill>
          </a:ln>
        </p:spPr>
        <p:txBody>
          <a:bodyPr wrap="square" lIns="0" tIns="0" rIns="0" bIns="0" rtlCol="0"/>
          <a:lstStyle/>
          <a:p>
            <a:endParaRPr sz="1350"/>
          </a:p>
        </p:txBody>
      </p:sp>
      <p:sp>
        <p:nvSpPr>
          <p:cNvPr id="73" name="object 73"/>
          <p:cNvSpPr/>
          <p:nvPr/>
        </p:nvSpPr>
        <p:spPr>
          <a:xfrm>
            <a:off x="7746458" y="1746545"/>
            <a:ext cx="78104" cy="0"/>
          </a:xfrm>
          <a:custGeom>
            <a:avLst/>
            <a:gdLst/>
            <a:ahLst/>
            <a:cxnLst/>
            <a:rect l="l" t="t" r="r" b="b"/>
            <a:pathLst>
              <a:path w="104140">
                <a:moveTo>
                  <a:pt x="0" y="0"/>
                </a:moveTo>
                <a:lnTo>
                  <a:pt x="104103" y="0"/>
                </a:lnTo>
              </a:path>
            </a:pathLst>
          </a:custGeom>
          <a:ln w="49154">
            <a:solidFill>
              <a:srgbClr val="FFFFFF"/>
            </a:solidFill>
          </a:ln>
        </p:spPr>
        <p:txBody>
          <a:bodyPr wrap="square" lIns="0" tIns="0" rIns="0" bIns="0" rtlCol="0"/>
          <a:lstStyle/>
          <a:p>
            <a:endParaRPr sz="1350"/>
          </a:p>
        </p:txBody>
      </p:sp>
      <p:sp>
        <p:nvSpPr>
          <p:cNvPr id="74" name="object 74"/>
          <p:cNvSpPr/>
          <p:nvPr/>
        </p:nvSpPr>
        <p:spPr>
          <a:xfrm>
            <a:off x="7892164" y="1774578"/>
            <a:ext cx="37624" cy="0"/>
          </a:xfrm>
          <a:custGeom>
            <a:avLst/>
            <a:gdLst/>
            <a:ahLst/>
            <a:cxnLst/>
            <a:rect l="l" t="t" r="r" b="b"/>
            <a:pathLst>
              <a:path w="50165">
                <a:moveTo>
                  <a:pt x="0" y="0"/>
                </a:moveTo>
                <a:lnTo>
                  <a:pt x="49978" y="0"/>
                </a:lnTo>
              </a:path>
            </a:pathLst>
          </a:custGeom>
          <a:ln w="25600">
            <a:solidFill>
              <a:srgbClr val="FFFFFF"/>
            </a:solidFill>
          </a:ln>
        </p:spPr>
        <p:txBody>
          <a:bodyPr wrap="square" lIns="0" tIns="0" rIns="0" bIns="0" rtlCol="0"/>
          <a:lstStyle/>
          <a:p>
            <a:endParaRPr sz="1350"/>
          </a:p>
        </p:txBody>
      </p:sp>
      <p:sp>
        <p:nvSpPr>
          <p:cNvPr id="75" name="object 75"/>
          <p:cNvSpPr/>
          <p:nvPr/>
        </p:nvSpPr>
        <p:spPr>
          <a:xfrm>
            <a:off x="7871879" y="1746545"/>
            <a:ext cx="78104" cy="0"/>
          </a:xfrm>
          <a:custGeom>
            <a:avLst/>
            <a:gdLst/>
            <a:ahLst/>
            <a:cxnLst/>
            <a:rect l="l" t="t" r="r" b="b"/>
            <a:pathLst>
              <a:path w="104140">
                <a:moveTo>
                  <a:pt x="0" y="0"/>
                </a:moveTo>
                <a:lnTo>
                  <a:pt x="104103" y="0"/>
                </a:lnTo>
              </a:path>
            </a:pathLst>
          </a:custGeom>
          <a:ln w="49154">
            <a:solidFill>
              <a:srgbClr val="FFFFFF"/>
            </a:solidFill>
          </a:ln>
        </p:spPr>
        <p:txBody>
          <a:bodyPr wrap="square" lIns="0" tIns="0" rIns="0" bIns="0" rtlCol="0"/>
          <a:lstStyle/>
          <a:p>
            <a:endParaRPr sz="1350"/>
          </a:p>
        </p:txBody>
      </p:sp>
      <p:sp>
        <p:nvSpPr>
          <p:cNvPr id="76" name="object 76"/>
          <p:cNvSpPr/>
          <p:nvPr/>
        </p:nvSpPr>
        <p:spPr>
          <a:xfrm>
            <a:off x="8017600" y="1774578"/>
            <a:ext cx="37624" cy="0"/>
          </a:xfrm>
          <a:custGeom>
            <a:avLst/>
            <a:gdLst/>
            <a:ahLst/>
            <a:cxnLst/>
            <a:rect l="l" t="t" r="r" b="b"/>
            <a:pathLst>
              <a:path w="50165">
                <a:moveTo>
                  <a:pt x="0" y="0"/>
                </a:moveTo>
                <a:lnTo>
                  <a:pt x="49968" y="0"/>
                </a:lnTo>
              </a:path>
            </a:pathLst>
          </a:custGeom>
          <a:ln w="25600">
            <a:solidFill>
              <a:srgbClr val="FFFFFF"/>
            </a:solidFill>
          </a:ln>
        </p:spPr>
        <p:txBody>
          <a:bodyPr wrap="square" lIns="0" tIns="0" rIns="0" bIns="0" rtlCol="0"/>
          <a:lstStyle/>
          <a:p>
            <a:endParaRPr sz="1350"/>
          </a:p>
        </p:txBody>
      </p:sp>
      <p:sp>
        <p:nvSpPr>
          <p:cNvPr id="77" name="object 77"/>
          <p:cNvSpPr/>
          <p:nvPr/>
        </p:nvSpPr>
        <p:spPr>
          <a:xfrm>
            <a:off x="7997306" y="1746545"/>
            <a:ext cx="78104" cy="0"/>
          </a:xfrm>
          <a:custGeom>
            <a:avLst/>
            <a:gdLst/>
            <a:ahLst/>
            <a:cxnLst/>
            <a:rect l="l" t="t" r="r" b="b"/>
            <a:pathLst>
              <a:path w="104140">
                <a:moveTo>
                  <a:pt x="0" y="0"/>
                </a:moveTo>
                <a:lnTo>
                  <a:pt x="104085" y="0"/>
                </a:lnTo>
              </a:path>
            </a:pathLst>
          </a:custGeom>
          <a:ln w="49154">
            <a:solidFill>
              <a:srgbClr val="FFFFFF"/>
            </a:solidFill>
          </a:ln>
        </p:spPr>
        <p:txBody>
          <a:bodyPr wrap="square" lIns="0" tIns="0" rIns="0" bIns="0" rtlCol="0"/>
          <a:lstStyle/>
          <a:p>
            <a:endParaRPr sz="1350"/>
          </a:p>
        </p:txBody>
      </p:sp>
      <p:sp>
        <p:nvSpPr>
          <p:cNvPr id="78" name="object 78"/>
          <p:cNvSpPr/>
          <p:nvPr/>
        </p:nvSpPr>
        <p:spPr>
          <a:xfrm>
            <a:off x="8143018" y="1774578"/>
            <a:ext cx="37624" cy="0"/>
          </a:xfrm>
          <a:custGeom>
            <a:avLst/>
            <a:gdLst/>
            <a:ahLst/>
            <a:cxnLst/>
            <a:rect l="l" t="t" r="r" b="b"/>
            <a:pathLst>
              <a:path w="50165">
                <a:moveTo>
                  <a:pt x="0" y="0"/>
                </a:moveTo>
                <a:lnTo>
                  <a:pt x="49969" y="0"/>
                </a:lnTo>
              </a:path>
            </a:pathLst>
          </a:custGeom>
          <a:ln w="25600">
            <a:solidFill>
              <a:srgbClr val="FFFFFF"/>
            </a:solidFill>
          </a:ln>
        </p:spPr>
        <p:txBody>
          <a:bodyPr wrap="square" lIns="0" tIns="0" rIns="0" bIns="0" rtlCol="0"/>
          <a:lstStyle/>
          <a:p>
            <a:endParaRPr sz="1350"/>
          </a:p>
        </p:txBody>
      </p:sp>
      <p:sp>
        <p:nvSpPr>
          <p:cNvPr id="79" name="object 79"/>
          <p:cNvSpPr/>
          <p:nvPr/>
        </p:nvSpPr>
        <p:spPr>
          <a:xfrm>
            <a:off x="8122726" y="1746545"/>
            <a:ext cx="78104" cy="0"/>
          </a:xfrm>
          <a:custGeom>
            <a:avLst/>
            <a:gdLst/>
            <a:ahLst/>
            <a:cxnLst/>
            <a:rect l="l" t="t" r="r" b="b"/>
            <a:pathLst>
              <a:path w="104140">
                <a:moveTo>
                  <a:pt x="0" y="0"/>
                </a:moveTo>
                <a:lnTo>
                  <a:pt x="104112" y="0"/>
                </a:lnTo>
              </a:path>
            </a:pathLst>
          </a:custGeom>
          <a:ln w="49154">
            <a:solidFill>
              <a:srgbClr val="FFFFFF"/>
            </a:solidFill>
          </a:ln>
        </p:spPr>
        <p:txBody>
          <a:bodyPr wrap="square" lIns="0" tIns="0" rIns="0" bIns="0" rtlCol="0"/>
          <a:lstStyle/>
          <a:p>
            <a:endParaRPr sz="1350"/>
          </a:p>
        </p:txBody>
      </p:sp>
      <p:sp>
        <p:nvSpPr>
          <p:cNvPr id="80" name="object 80"/>
          <p:cNvSpPr/>
          <p:nvPr/>
        </p:nvSpPr>
        <p:spPr>
          <a:xfrm>
            <a:off x="8143018" y="1685594"/>
            <a:ext cx="37624" cy="0"/>
          </a:xfrm>
          <a:custGeom>
            <a:avLst/>
            <a:gdLst/>
            <a:ahLst/>
            <a:cxnLst/>
            <a:rect l="l" t="t" r="r" b="b"/>
            <a:pathLst>
              <a:path w="50165">
                <a:moveTo>
                  <a:pt x="0" y="0"/>
                </a:moveTo>
                <a:lnTo>
                  <a:pt x="49969" y="0"/>
                </a:lnTo>
              </a:path>
            </a:pathLst>
          </a:custGeom>
          <a:ln w="25573">
            <a:solidFill>
              <a:srgbClr val="FFFFFF"/>
            </a:solidFill>
          </a:ln>
        </p:spPr>
        <p:txBody>
          <a:bodyPr wrap="square" lIns="0" tIns="0" rIns="0" bIns="0" rtlCol="0"/>
          <a:lstStyle/>
          <a:p>
            <a:endParaRPr sz="1350"/>
          </a:p>
        </p:txBody>
      </p:sp>
      <p:sp>
        <p:nvSpPr>
          <p:cNvPr id="81" name="object 81"/>
          <p:cNvSpPr/>
          <p:nvPr/>
        </p:nvSpPr>
        <p:spPr>
          <a:xfrm>
            <a:off x="8122726" y="1657564"/>
            <a:ext cx="78104" cy="0"/>
          </a:xfrm>
          <a:custGeom>
            <a:avLst/>
            <a:gdLst/>
            <a:ahLst/>
            <a:cxnLst/>
            <a:rect l="l" t="t" r="r" b="b"/>
            <a:pathLst>
              <a:path w="104140">
                <a:moveTo>
                  <a:pt x="0" y="0"/>
                </a:moveTo>
                <a:lnTo>
                  <a:pt x="104112" y="0"/>
                </a:lnTo>
              </a:path>
            </a:pathLst>
          </a:custGeom>
          <a:ln w="49171">
            <a:solidFill>
              <a:srgbClr val="FFFFFF"/>
            </a:solidFill>
          </a:ln>
        </p:spPr>
        <p:txBody>
          <a:bodyPr wrap="square" lIns="0" tIns="0" rIns="0" bIns="0" rtlCol="0"/>
          <a:lstStyle/>
          <a:p>
            <a:endParaRPr sz="1350"/>
          </a:p>
        </p:txBody>
      </p:sp>
      <p:sp>
        <p:nvSpPr>
          <p:cNvPr id="82" name="object 82"/>
          <p:cNvSpPr/>
          <p:nvPr/>
        </p:nvSpPr>
        <p:spPr>
          <a:xfrm>
            <a:off x="8017600" y="1685594"/>
            <a:ext cx="37624" cy="0"/>
          </a:xfrm>
          <a:custGeom>
            <a:avLst/>
            <a:gdLst/>
            <a:ahLst/>
            <a:cxnLst/>
            <a:rect l="l" t="t" r="r" b="b"/>
            <a:pathLst>
              <a:path w="50165">
                <a:moveTo>
                  <a:pt x="0" y="0"/>
                </a:moveTo>
                <a:lnTo>
                  <a:pt x="49968" y="0"/>
                </a:lnTo>
              </a:path>
            </a:pathLst>
          </a:custGeom>
          <a:ln w="25573">
            <a:solidFill>
              <a:srgbClr val="FFFFFF"/>
            </a:solidFill>
          </a:ln>
        </p:spPr>
        <p:txBody>
          <a:bodyPr wrap="square" lIns="0" tIns="0" rIns="0" bIns="0" rtlCol="0"/>
          <a:lstStyle/>
          <a:p>
            <a:endParaRPr sz="1350"/>
          </a:p>
        </p:txBody>
      </p:sp>
      <p:sp>
        <p:nvSpPr>
          <p:cNvPr id="83" name="object 83"/>
          <p:cNvSpPr/>
          <p:nvPr/>
        </p:nvSpPr>
        <p:spPr>
          <a:xfrm>
            <a:off x="7997306" y="1657564"/>
            <a:ext cx="78104" cy="0"/>
          </a:xfrm>
          <a:custGeom>
            <a:avLst/>
            <a:gdLst/>
            <a:ahLst/>
            <a:cxnLst/>
            <a:rect l="l" t="t" r="r" b="b"/>
            <a:pathLst>
              <a:path w="104140">
                <a:moveTo>
                  <a:pt x="0" y="0"/>
                </a:moveTo>
                <a:lnTo>
                  <a:pt x="104085" y="0"/>
                </a:lnTo>
              </a:path>
            </a:pathLst>
          </a:custGeom>
          <a:ln w="49171">
            <a:solidFill>
              <a:srgbClr val="FFFFFF"/>
            </a:solidFill>
          </a:ln>
        </p:spPr>
        <p:txBody>
          <a:bodyPr wrap="square" lIns="0" tIns="0" rIns="0" bIns="0" rtlCol="0"/>
          <a:lstStyle/>
          <a:p>
            <a:endParaRPr sz="1350"/>
          </a:p>
        </p:txBody>
      </p:sp>
      <p:sp>
        <p:nvSpPr>
          <p:cNvPr id="84" name="object 84"/>
          <p:cNvSpPr/>
          <p:nvPr/>
        </p:nvSpPr>
        <p:spPr>
          <a:xfrm>
            <a:off x="7892164" y="1685594"/>
            <a:ext cx="37624" cy="0"/>
          </a:xfrm>
          <a:custGeom>
            <a:avLst/>
            <a:gdLst/>
            <a:ahLst/>
            <a:cxnLst/>
            <a:rect l="l" t="t" r="r" b="b"/>
            <a:pathLst>
              <a:path w="50165">
                <a:moveTo>
                  <a:pt x="0" y="0"/>
                </a:moveTo>
                <a:lnTo>
                  <a:pt x="49978" y="0"/>
                </a:lnTo>
              </a:path>
            </a:pathLst>
          </a:custGeom>
          <a:ln w="25573">
            <a:solidFill>
              <a:srgbClr val="FFFFFF"/>
            </a:solidFill>
          </a:ln>
        </p:spPr>
        <p:txBody>
          <a:bodyPr wrap="square" lIns="0" tIns="0" rIns="0" bIns="0" rtlCol="0"/>
          <a:lstStyle/>
          <a:p>
            <a:endParaRPr sz="1350"/>
          </a:p>
        </p:txBody>
      </p:sp>
      <p:sp>
        <p:nvSpPr>
          <p:cNvPr id="85" name="object 85"/>
          <p:cNvSpPr/>
          <p:nvPr/>
        </p:nvSpPr>
        <p:spPr>
          <a:xfrm>
            <a:off x="7871879" y="1657564"/>
            <a:ext cx="78104" cy="0"/>
          </a:xfrm>
          <a:custGeom>
            <a:avLst/>
            <a:gdLst/>
            <a:ahLst/>
            <a:cxnLst/>
            <a:rect l="l" t="t" r="r" b="b"/>
            <a:pathLst>
              <a:path w="104140">
                <a:moveTo>
                  <a:pt x="0" y="0"/>
                </a:moveTo>
                <a:lnTo>
                  <a:pt x="104103" y="0"/>
                </a:lnTo>
              </a:path>
            </a:pathLst>
          </a:custGeom>
          <a:ln w="49171">
            <a:solidFill>
              <a:srgbClr val="FFFFFF"/>
            </a:solidFill>
          </a:ln>
        </p:spPr>
        <p:txBody>
          <a:bodyPr wrap="square" lIns="0" tIns="0" rIns="0" bIns="0" rtlCol="0"/>
          <a:lstStyle/>
          <a:p>
            <a:endParaRPr sz="1350"/>
          </a:p>
        </p:txBody>
      </p:sp>
      <p:sp>
        <p:nvSpPr>
          <p:cNvPr id="86" name="object 86"/>
          <p:cNvSpPr/>
          <p:nvPr/>
        </p:nvSpPr>
        <p:spPr>
          <a:xfrm>
            <a:off x="7766758" y="1685594"/>
            <a:ext cx="37624" cy="0"/>
          </a:xfrm>
          <a:custGeom>
            <a:avLst/>
            <a:gdLst/>
            <a:ahLst/>
            <a:cxnLst/>
            <a:rect l="l" t="t" r="r" b="b"/>
            <a:pathLst>
              <a:path w="50165">
                <a:moveTo>
                  <a:pt x="0" y="0"/>
                </a:moveTo>
                <a:lnTo>
                  <a:pt x="49959" y="0"/>
                </a:lnTo>
              </a:path>
            </a:pathLst>
          </a:custGeom>
          <a:ln w="25573">
            <a:solidFill>
              <a:srgbClr val="FFFFFF"/>
            </a:solidFill>
          </a:ln>
        </p:spPr>
        <p:txBody>
          <a:bodyPr wrap="square" lIns="0" tIns="0" rIns="0" bIns="0" rtlCol="0"/>
          <a:lstStyle/>
          <a:p>
            <a:endParaRPr sz="1350"/>
          </a:p>
        </p:txBody>
      </p:sp>
      <p:sp>
        <p:nvSpPr>
          <p:cNvPr id="87" name="object 87"/>
          <p:cNvSpPr/>
          <p:nvPr/>
        </p:nvSpPr>
        <p:spPr>
          <a:xfrm>
            <a:off x="7746458" y="1657564"/>
            <a:ext cx="78104" cy="0"/>
          </a:xfrm>
          <a:custGeom>
            <a:avLst/>
            <a:gdLst/>
            <a:ahLst/>
            <a:cxnLst/>
            <a:rect l="l" t="t" r="r" b="b"/>
            <a:pathLst>
              <a:path w="104140">
                <a:moveTo>
                  <a:pt x="0" y="0"/>
                </a:moveTo>
                <a:lnTo>
                  <a:pt x="104103" y="0"/>
                </a:lnTo>
              </a:path>
            </a:pathLst>
          </a:custGeom>
          <a:ln w="49171">
            <a:solidFill>
              <a:srgbClr val="FFFFFF"/>
            </a:solidFill>
          </a:ln>
        </p:spPr>
        <p:txBody>
          <a:bodyPr wrap="square" lIns="0" tIns="0" rIns="0" bIns="0" rtlCol="0"/>
          <a:lstStyle/>
          <a:p>
            <a:endParaRPr sz="1350"/>
          </a:p>
        </p:txBody>
      </p:sp>
      <p:sp>
        <p:nvSpPr>
          <p:cNvPr id="88" name="object 88"/>
          <p:cNvSpPr/>
          <p:nvPr/>
        </p:nvSpPr>
        <p:spPr>
          <a:xfrm>
            <a:off x="7641338" y="1685594"/>
            <a:ext cx="37624" cy="0"/>
          </a:xfrm>
          <a:custGeom>
            <a:avLst/>
            <a:gdLst/>
            <a:ahLst/>
            <a:cxnLst/>
            <a:rect l="l" t="t" r="r" b="b"/>
            <a:pathLst>
              <a:path w="50165">
                <a:moveTo>
                  <a:pt x="0" y="0"/>
                </a:moveTo>
                <a:lnTo>
                  <a:pt x="49959" y="0"/>
                </a:lnTo>
              </a:path>
            </a:pathLst>
          </a:custGeom>
          <a:ln w="25573">
            <a:solidFill>
              <a:srgbClr val="FFFFFF"/>
            </a:solidFill>
          </a:ln>
        </p:spPr>
        <p:txBody>
          <a:bodyPr wrap="square" lIns="0" tIns="0" rIns="0" bIns="0" rtlCol="0"/>
          <a:lstStyle/>
          <a:p>
            <a:endParaRPr sz="1350"/>
          </a:p>
        </p:txBody>
      </p:sp>
      <p:sp>
        <p:nvSpPr>
          <p:cNvPr id="89" name="object 89"/>
          <p:cNvSpPr/>
          <p:nvPr/>
        </p:nvSpPr>
        <p:spPr>
          <a:xfrm>
            <a:off x="7621038" y="1657564"/>
            <a:ext cx="78104" cy="0"/>
          </a:xfrm>
          <a:custGeom>
            <a:avLst/>
            <a:gdLst/>
            <a:ahLst/>
            <a:cxnLst/>
            <a:rect l="l" t="t" r="r" b="b"/>
            <a:pathLst>
              <a:path w="104140">
                <a:moveTo>
                  <a:pt x="0" y="0"/>
                </a:moveTo>
                <a:lnTo>
                  <a:pt x="104094" y="0"/>
                </a:lnTo>
              </a:path>
            </a:pathLst>
          </a:custGeom>
          <a:ln w="49171">
            <a:solidFill>
              <a:srgbClr val="FFFFFF"/>
            </a:solidFill>
          </a:ln>
        </p:spPr>
        <p:txBody>
          <a:bodyPr wrap="square" lIns="0" tIns="0" rIns="0" bIns="0" rtlCol="0"/>
          <a:lstStyle/>
          <a:p>
            <a:endParaRPr sz="1350"/>
          </a:p>
        </p:txBody>
      </p:sp>
      <p:sp>
        <p:nvSpPr>
          <p:cNvPr id="90" name="object 90"/>
          <p:cNvSpPr/>
          <p:nvPr/>
        </p:nvSpPr>
        <p:spPr>
          <a:xfrm>
            <a:off x="8404842" y="1653350"/>
            <a:ext cx="159544" cy="119063"/>
          </a:xfrm>
          <a:custGeom>
            <a:avLst/>
            <a:gdLst/>
            <a:ahLst/>
            <a:cxnLst/>
            <a:rect l="l" t="t" r="r" b="b"/>
            <a:pathLst>
              <a:path w="212725" h="158750">
                <a:moveTo>
                  <a:pt x="45675" y="106720"/>
                </a:moveTo>
                <a:lnTo>
                  <a:pt x="24116" y="106720"/>
                </a:lnTo>
                <a:lnTo>
                  <a:pt x="0" y="132439"/>
                </a:lnTo>
                <a:lnTo>
                  <a:pt x="24024" y="158156"/>
                </a:lnTo>
                <a:lnTo>
                  <a:pt x="45765" y="158156"/>
                </a:lnTo>
                <a:lnTo>
                  <a:pt x="27313" y="140187"/>
                </a:lnTo>
                <a:lnTo>
                  <a:pt x="65498" y="140187"/>
                </a:lnTo>
                <a:lnTo>
                  <a:pt x="77543" y="124816"/>
                </a:lnTo>
                <a:lnTo>
                  <a:pt x="27131" y="124816"/>
                </a:lnTo>
                <a:lnTo>
                  <a:pt x="45675" y="106720"/>
                </a:lnTo>
                <a:close/>
              </a:path>
              <a:path w="212725" h="158750">
                <a:moveTo>
                  <a:pt x="129284" y="88427"/>
                </a:moveTo>
                <a:lnTo>
                  <a:pt x="106057" y="88427"/>
                </a:lnTo>
                <a:lnTo>
                  <a:pt x="146617" y="140187"/>
                </a:lnTo>
                <a:lnTo>
                  <a:pt x="184802" y="140187"/>
                </a:lnTo>
                <a:lnTo>
                  <a:pt x="166349" y="158156"/>
                </a:lnTo>
                <a:lnTo>
                  <a:pt x="188182" y="158156"/>
                </a:lnTo>
                <a:lnTo>
                  <a:pt x="212116" y="132439"/>
                </a:lnTo>
                <a:lnTo>
                  <a:pt x="204969" y="124816"/>
                </a:lnTo>
                <a:lnTo>
                  <a:pt x="184985" y="124816"/>
                </a:lnTo>
                <a:lnTo>
                  <a:pt x="157761" y="124762"/>
                </a:lnTo>
                <a:lnTo>
                  <a:pt x="129284" y="88427"/>
                </a:lnTo>
                <a:close/>
              </a:path>
              <a:path w="212725" h="158750">
                <a:moveTo>
                  <a:pt x="86129" y="33341"/>
                </a:moveTo>
                <a:lnTo>
                  <a:pt x="27131" y="33341"/>
                </a:lnTo>
                <a:lnTo>
                  <a:pt x="62939" y="33394"/>
                </a:lnTo>
                <a:lnTo>
                  <a:pt x="94456" y="73595"/>
                </a:lnTo>
                <a:lnTo>
                  <a:pt x="54353" y="124762"/>
                </a:lnTo>
                <a:lnTo>
                  <a:pt x="27131" y="124816"/>
                </a:lnTo>
                <a:lnTo>
                  <a:pt x="77543" y="124816"/>
                </a:lnTo>
                <a:lnTo>
                  <a:pt x="106057" y="88427"/>
                </a:lnTo>
                <a:lnTo>
                  <a:pt x="129284" y="88427"/>
                </a:lnTo>
                <a:lnTo>
                  <a:pt x="117659" y="73595"/>
                </a:lnTo>
                <a:lnTo>
                  <a:pt x="129287" y="58762"/>
                </a:lnTo>
                <a:lnTo>
                  <a:pt x="106057" y="58762"/>
                </a:lnTo>
                <a:lnTo>
                  <a:pt x="86129" y="33341"/>
                </a:lnTo>
                <a:close/>
              </a:path>
              <a:path w="212725" h="158750">
                <a:moveTo>
                  <a:pt x="188000" y="106720"/>
                </a:moveTo>
                <a:lnTo>
                  <a:pt x="166441" y="106720"/>
                </a:lnTo>
                <a:lnTo>
                  <a:pt x="184985" y="124816"/>
                </a:lnTo>
                <a:lnTo>
                  <a:pt x="204969" y="124816"/>
                </a:lnTo>
                <a:lnTo>
                  <a:pt x="188000" y="106720"/>
                </a:lnTo>
                <a:close/>
              </a:path>
              <a:path w="212725" h="158750">
                <a:moveTo>
                  <a:pt x="188182" y="0"/>
                </a:moveTo>
                <a:lnTo>
                  <a:pt x="166349" y="0"/>
                </a:lnTo>
                <a:lnTo>
                  <a:pt x="184802" y="17978"/>
                </a:lnTo>
                <a:lnTo>
                  <a:pt x="138031" y="17978"/>
                </a:lnTo>
                <a:lnTo>
                  <a:pt x="106057" y="58762"/>
                </a:lnTo>
                <a:lnTo>
                  <a:pt x="129287" y="58762"/>
                </a:lnTo>
                <a:lnTo>
                  <a:pt x="149175" y="33394"/>
                </a:lnTo>
                <a:lnTo>
                  <a:pt x="204967" y="33341"/>
                </a:lnTo>
                <a:lnTo>
                  <a:pt x="212116" y="25717"/>
                </a:lnTo>
                <a:lnTo>
                  <a:pt x="188182" y="0"/>
                </a:lnTo>
                <a:close/>
              </a:path>
              <a:path w="212725" h="158750">
                <a:moveTo>
                  <a:pt x="45765" y="0"/>
                </a:moveTo>
                <a:lnTo>
                  <a:pt x="24024" y="0"/>
                </a:lnTo>
                <a:lnTo>
                  <a:pt x="0" y="25717"/>
                </a:lnTo>
                <a:lnTo>
                  <a:pt x="24116" y="51436"/>
                </a:lnTo>
                <a:lnTo>
                  <a:pt x="45675" y="51436"/>
                </a:lnTo>
                <a:lnTo>
                  <a:pt x="27131" y="33341"/>
                </a:lnTo>
                <a:lnTo>
                  <a:pt x="86129" y="33341"/>
                </a:lnTo>
                <a:lnTo>
                  <a:pt x="74085" y="17978"/>
                </a:lnTo>
                <a:lnTo>
                  <a:pt x="27313" y="17978"/>
                </a:lnTo>
                <a:lnTo>
                  <a:pt x="45765" y="0"/>
                </a:lnTo>
                <a:close/>
              </a:path>
              <a:path w="212725" h="158750">
                <a:moveTo>
                  <a:pt x="204967" y="33341"/>
                </a:moveTo>
                <a:lnTo>
                  <a:pt x="184985" y="33341"/>
                </a:lnTo>
                <a:lnTo>
                  <a:pt x="166441" y="51436"/>
                </a:lnTo>
                <a:lnTo>
                  <a:pt x="188000" y="51436"/>
                </a:lnTo>
                <a:lnTo>
                  <a:pt x="204967" y="33341"/>
                </a:lnTo>
                <a:close/>
              </a:path>
            </a:pathLst>
          </a:custGeom>
          <a:solidFill>
            <a:srgbClr val="FFFFFF"/>
          </a:solidFill>
        </p:spPr>
        <p:txBody>
          <a:bodyPr wrap="square" lIns="0" tIns="0" rIns="0" bIns="0" rtlCol="0"/>
          <a:lstStyle/>
          <a:p>
            <a:endParaRPr sz="1350"/>
          </a:p>
        </p:txBody>
      </p:sp>
      <p:sp>
        <p:nvSpPr>
          <p:cNvPr id="91" name="object 91"/>
          <p:cNvSpPr/>
          <p:nvPr/>
        </p:nvSpPr>
        <p:spPr>
          <a:xfrm>
            <a:off x="5966291" y="1672993"/>
            <a:ext cx="1606868" cy="421005"/>
          </a:xfrm>
          <a:custGeom>
            <a:avLst/>
            <a:gdLst/>
            <a:ahLst/>
            <a:cxnLst/>
            <a:rect l="l" t="t" r="r" b="b"/>
            <a:pathLst>
              <a:path w="2142490" h="561340">
                <a:moveTo>
                  <a:pt x="109453" y="437578"/>
                </a:moveTo>
                <a:lnTo>
                  <a:pt x="0" y="528027"/>
                </a:lnTo>
                <a:lnTo>
                  <a:pt x="138032" y="561320"/>
                </a:lnTo>
                <a:lnTo>
                  <a:pt x="125171" y="505636"/>
                </a:lnTo>
                <a:lnTo>
                  <a:pt x="178748" y="493262"/>
                </a:lnTo>
                <a:lnTo>
                  <a:pt x="122313" y="493262"/>
                </a:lnTo>
                <a:lnTo>
                  <a:pt x="109453" y="437578"/>
                </a:lnTo>
                <a:close/>
              </a:path>
              <a:path w="2142490" h="561340">
                <a:moveTo>
                  <a:pt x="2004159" y="0"/>
                </a:moveTo>
                <a:lnTo>
                  <a:pt x="2017019" y="55684"/>
                </a:lnTo>
                <a:lnTo>
                  <a:pt x="122313" y="493262"/>
                </a:lnTo>
                <a:lnTo>
                  <a:pt x="178748" y="493262"/>
                </a:lnTo>
                <a:lnTo>
                  <a:pt x="2019877" y="68058"/>
                </a:lnTo>
                <a:lnTo>
                  <a:pt x="2100121" y="68058"/>
                </a:lnTo>
                <a:lnTo>
                  <a:pt x="2142191" y="33293"/>
                </a:lnTo>
                <a:lnTo>
                  <a:pt x="2004159" y="0"/>
                </a:lnTo>
                <a:close/>
              </a:path>
              <a:path w="2142490" h="561340">
                <a:moveTo>
                  <a:pt x="2100121" y="68058"/>
                </a:moveTo>
                <a:lnTo>
                  <a:pt x="2019877" y="68058"/>
                </a:lnTo>
                <a:lnTo>
                  <a:pt x="2032736" y="123742"/>
                </a:lnTo>
                <a:lnTo>
                  <a:pt x="2100121" y="68058"/>
                </a:lnTo>
                <a:close/>
              </a:path>
            </a:pathLst>
          </a:custGeom>
          <a:solidFill>
            <a:srgbClr val="C00000"/>
          </a:solidFill>
        </p:spPr>
        <p:txBody>
          <a:bodyPr wrap="square" lIns="0" tIns="0" rIns="0" bIns="0" rtlCol="0"/>
          <a:lstStyle/>
          <a:p>
            <a:endParaRPr sz="1350"/>
          </a:p>
        </p:txBody>
      </p:sp>
      <p:sp>
        <p:nvSpPr>
          <p:cNvPr id="92" name="object 92"/>
          <p:cNvSpPr txBox="1"/>
          <p:nvPr/>
        </p:nvSpPr>
        <p:spPr>
          <a:xfrm>
            <a:off x="6627466" y="1455103"/>
            <a:ext cx="648652" cy="234264"/>
          </a:xfrm>
          <a:prstGeom prst="rect">
            <a:avLst/>
          </a:prstGeom>
        </p:spPr>
        <p:txBody>
          <a:bodyPr vert="horz" wrap="square" lIns="0" tIns="9049" rIns="0" bIns="0" rtlCol="0">
            <a:spAutoFit/>
          </a:bodyPr>
          <a:lstStyle/>
          <a:p>
            <a:pPr marL="9525">
              <a:spcBef>
                <a:spcPts val="71"/>
              </a:spcBef>
            </a:pPr>
            <a:r>
              <a:rPr sz="1463" spc="-94" dirty="0">
                <a:latin typeface="Arial"/>
                <a:cs typeface="Arial"/>
              </a:rPr>
              <a:t>0.1</a:t>
            </a:r>
            <a:r>
              <a:rPr sz="1463" spc="-131" dirty="0">
                <a:latin typeface="Arial"/>
                <a:cs typeface="Arial"/>
              </a:rPr>
              <a:t> </a:t>
            </a:r>
            <a:r>
              <a:rPr sz="1463" spc="-60" dirty="0">
                <a:latin typeface="Arial"/>
                <a:cs typeface="Arial"/>
              </a:rPr>
              <a:t>Gb/s</a:t>
            </a:r>
            <a:endParaRPr sz="1463">
              <a:latin typeface="Arial"/>
              <a:cs typeface="Arial"/>
            </a:endParaRPr>
          </a:p>
        </p:txBody>
      </p:sp>
      <p:sp>
        <p:nvSpPr>
          <p:cNvPr id="93" name="object 93"/>
          <p:cNvSpPr txBox="1"/>
          <p:nvPr/>
        </p:nvSpPr>
        <p:spPr>
          <a:xfrm>
            <a:off x="6906785" y="1837210"/>
            <a:ext cx="701516" cy="702115"/>
          </a:xfrm>
          <a:prstGeom prst="rect">
            <a:avLst/>
          </a:prstGeom>
        </p:spPr>
        <p:txBody>
          <a:bodyPr vert="horz" wrap="square" lIns="0" tIns="9525" rIns="0" bIns="0" rtlCol="0">
            <a:spAutoFit/>
          </a:bodyPr>
          <a:lstStyle/>
          <a:p>
            <a:pPr marL="9525" marR="3810">
              <a:spcBef>
                <a:spcPts val="75"/>
              </a:spcBef>
            </a:pPr>
            <a:r>
              <a:rPr sz="1500" spc="-75" dirty="0">
                <a:latin typeface="Arial"/>
                <a:cs typeface="Arial"/>
              </a:rPr>
              <a:t>Nodes</a:t>
            </a:r>
            <a:r>
              <a:rPr sz="1500" spc="-255" dirty="0">
                <a:latin typeface="Arial"/>
                <a:cs typeface="Arial"/>
              </a:rPr>
              <a:t> </a:t>
            </a:r>
            <a:r>
              <a:rPr sz="1500" dirty="0">
                <a:latin typeface="Arial"/>
                <a:cs typeface="Arial"/>
              </a:rPr>
              <a:t>in  </a:t>
            </a:r>
            <a:r>
              <a:rPr sz="1500" spc="-34" dirty="0">
                <a:latin typeface="Arial"/>
                <a:cs typeface="Arial"/>
              </a:rPr>
              <a:t>another  </a:t>
            </a:r>
            <a:r>
              <a:rPr sz="1500" spc="-71" dirty="0">
                <a:latin typeface="Arial"/>
                <a:cs typeface="Arial"/>
              </a:rPr>
              <a:t>rack</a:t>
            </a:r>
            <a:endParaRPr sz="1500">
              <a:latin typeface="Arial"/>
              <a:cs typeface="Arial"/>
            </a:endParaRPr>
          </a:p>
        </p:txBody>
      </p:sp>
      <p:sp>
        <p:nvSpPr>
          <p:cNvPr id="94" name="object 94"/>
          <p:cNvSpPr txBox="1"/>
          <p:nvPr/>
        </p:nvSpPr>
        <p:spPr>
          <a:xfrm>
            <a:off x="5303467" y="2972929"/>
            <a:ext cx="701516" cy="702115"/>
          </a:xfrm>
          <a:prstGeom prst="rect">
            <a:avLst/>
          </a:prstGeom>
        </p:spPr>
        <p:txBody>
          <a:bodyPr vert="horz" wrap="square" lIns="0" tIns="9525" rIns="0" bIns="0" rtlCol="0">
            <a:spAutoFit/>
          </a:bodyPr>
          <a:lstStyle/>
          <a:p>
            <a:pPr marL="9525" marR="3810">
              <a:spcBef>
                <a:spcPts val="75"/>
              </a:spcBef>
            </a:pPr>
            <a:r>
              <a:rPr sz="1500" spc="-75" dirty="0">
                <a:latin typeface="Arial"/>
                <a:cs typeface="Arial"/>
              </a:rPr>
              <a:t>Nodes</a:t>
            </a:r>
            <a:r>
              <a:rPr sz="1500" spc="-255" dirty="0">
                <a:latin typeface="Arial"/>
                <a:cs typeface="Arial"/>
              </a:rPr>
              <a:t> </a:t>
            </a:r>
            <a:r>
              <a:rPr sz="1500" dirty="0">
                <a:latin typeface="Arial"/>
                <a:cs typeface="Arial"/>
              </a:rPr>
              <a:t>in  </a:t>
            </a:r>
            <a:r>
              <a:rPr sz="1500" spc="-101" dirty="0">
                <a:latin typeface="Arial"/>
                <a:cs typeface="Arial"/>
              </a:rPr>
              <a:t>same  </a:t>
            </a:r>
            <a:r>
              <a:rPr sz="1500" spc="-71" dirty="0">
                <a:latin typeface="Arial"/>
                <a:cs typeface="Arial"/>
              </a:rPr>
              <a:t>rack</a:t>
            </a:r>
            <a:endParaRPr sz="1500">
              <a:latin typeface="Arial"/>
              <a:cs typeface="Arial"/>
            </a:endParaRPr>
          </a:p>
        </p:txBody>
      </p:sp>
      <p:sp>
        <p:nvSpPr>
          <p:cNvPr id="95" name="object 95"/>
          <p:cNvSpPr txBox="1"/>
          <p:nvPr/>
        </p:nvSpPr>
        <p:spPr>
          <a:xfrm>
            <a:off x="3626299" y="3029485"/>
            <a:ext cx="1458278" cy="234264"/>
          </a:xfrm>
          <a:prstGeom prst="rect">
            <a:avLst/>
          </a:prstGeom>
        </p:spPr>
        <p:txBody>
          <a:bodyPr vert="horz" wrap="square" lIns="0" tIns="9049" rIns="0" bIns="0" rtlCol="0">
            <a:spAutoFit/>
          </a:bodyPr>
          <a:lstStyle/>
          <a:p>
            <a:pPr marL="9525">
              <a:spcBef>
                <a:spcPts val="71"/>
              </a:spcBef>
            </a:pPr>
            <a:r>
              <a:rPr sz="1463" spc="-98" dirty="0">
                <a:latin typeface="Arial"/>
                <a:cs typeface="Arial"/>
              </a:rPr>
              <a:t>1 </a:t>
            </a:r>
            <a:r>
              <a:rPr sz="1463" spc="-60" dirty="0">
                <a:latin typeface="Arial"/>
                <a:cs typeface="Arial"/>
              </a:rPr>
              <a:t>Gb/s </a:t>
            </a:r>
            <a:r>
              <a:rPr sz="1463" spc="-4" dirty="0">
                <a:latin typeface="Arial"/>
                <a:cs typeface="Arial"/>
              </a:rPr>
              <a:t>or</a:t>
            </a:r>
            <a:r>
              <a:rPr sz="1463" spc="-274" dirty="0">
                <a:latin typeface="Arial"/>
                <a:cs typeface="Arial"/>
              </a:rPr>
              <a:t> </a:t>
            </a:r>
            <a:r>
              <a:rPr sz="1463" spc="-79" dirty="0">
                <a:latin typeface="Arial"/>
                <a:cs typeface="Arial"/>
              </a:rPr>
              <a:t>125 </a:t>
            </a:r>
            <a:r>
              <a:rPr sz="1463" spc="-68" dirty="0">
                <a:latin typeface="Arial"/>
                <a:cs typeface="Arial"/>
              </a:rPr>
              <a:t>MB/s</a:t>
            </a:r>
            <a:endParaRPr sz="1463">
              <a:latin typeface="Arial"/>
              <a:cs typeface="Arial"/>
            </a:endParaRPr>
          </a:p>
        </p:txBody>
      </p:sp>
      <p:sp>
        <p:nvSpPr>
          <p:cNvPr id="96" name="object 96"/>
          <p:cNvSpPr/>
          <p:nvPr/>
        </p:nvSpPr>
        <p:spPr>
          <a:xfrm>
            <a:off x="4647079" y="40363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ln w="25400">
            <a:solidFill>
              <a:srgbClr val="202020"/>
            </a:solidFill>
          </a:ln>
        </p:spPr>
        <p:txBody>
          <a:bodyPr wrap="square" lIns="0" tIns="0" rIns="0" bIns="0" rtlCol="0"/>
          <a:lstStyle/>
          <a:p>
            <a:endParaRPr sz="1350"/>
          </a:p>
        </p:txBody>
      </p:sp>
      <p:sp>
        <p:nvSpPr>
          <p:cNvPr id="97" name="object 97"/>
          <p:cNvSpPr/>
          <p:nvPr/>
        </p:nvSpPr>
        <p:spPr>
          <a:xfrm>
            <a:off x="4761379" y="41506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solidFill>
            <a:srgbClr val="FFFFFF"/>
          </a:solidFill>
        </p:spPr>
        <p:txBody>
          <a:bodyPr wrap="square" lIns="0" tIns="0" rIns="0" bIns="0" rtlCol="0"/>
          <a:lstStyle/>
          <a:p>
            <a:endParaRPr sz="1350"/>
          </a:p>
        </p:txBody>
      </p:sp>
      <p:sp>
        <p:nvSpPr>
          <p:cNvPr id="98" name="object 98"/>
          <p:cNvSpPr/>
          <p:nvPr/>
        </p:nvSpPr>
        <p:spPr>
          <a:xfrm>
            <a:off x="4761379" y="41506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ln w="25400">
            <a:solidFill>
              <a:srgbClr val="202020"/>
            </a:solidFill>
          </a:ln>
        </p:spPr>
        <p:txBody>
          <a:bodyPr wrap="square" lIns="0" tIns="0" rIns="0" bIns="0" rtlCol="0"/>
          <a:lstStyle/>
          <a:p>
            <a:endParaRPr sz="1350"/>
          </a:p>
        </p:txBody>
      </p:sp>
      <p:sp>
        <p:nvSpPr>
          <p:cNvPr id="99" name="object 99"/>
          <p:cNvSpPr/>
          <p:nvPr/>
        </p:nvSpPr>
        <p:spPr>
          <a:xfrm>
            <a:off x="4875679" y="42649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solidFill>
            <a:srgbClr val="FFFFFF"/>
          </a:solidFill>
        </p:spPr>
        <p:txBody>
          <a:bodyPr wrap="square" lIns="0" tIns="0" rIns="0" bIns="0" rtlCol="0"/>
          <a:lstStyle/>
          <a:p>
            <a:endParaRPr sz="1350"/>
          </a:p>
        </p:txBody>
      </p:sp>
      <p:sp>
        <p:nvSpPr>
          <p:cNvPr id="100" name="object 100"/>
          <p:cNvSpPr/>
          <p:nvPr/>
        </p:nvSpPr>
        <p:spPr>
          <a:xfrm>
            <a:off x="4875679" y="42649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ln w="25400">
            <a:solidFill>
              <a:srgbClr val="202020"/>
            </a:solidFill>
          </a:ln>
        </p:spPr>
        <p:txBody>
          <a:bodyPr wrap="square" lIns="0" tIns="0" rIns="0" bIns="0" rtlCol="0"/>
          <a:lstStyle/>
          <a:p>
            <a:endParaRPr sz="1350"/>
          </a:p>
        </p:txBody>
      </p:sp>
      <p:sp>
        <p:nvSpPr>
          <p:cNvPr id="101" name="object 101"/>
          <p:cNvSpPr/>
          <p:nvPr/>
        </p:nvSpPr>
        <p:spPr>
          <a:xfrm>
            <a:off x="4989979" y="43792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solidFill>
            <a:srgbClr val="FFFFFF"/>
          </a:solidFill>
        </p:spPr>
        <p:txBody>
          <a:bodyPr wrap="square" lIns="0" tIns="0" rIns="0" bIns="0" rtlCol="0"/>
          <a:lstStyle/>
          <a:p>
            <a:endParaRPr sz="1350"/>
          </a:p>
        </p:txBody>
      </p:sp>
      <p:sp>
        <p:nvSpPr>
          <p:cNvPr id="102" name="object 102"/>
          <p:cNvSpPr/>
          <p:nvPr/>
        </p:nvSpPr>
        <p:spPr>
          <a:xfrm>
            <a:off x="4989979" y="43792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ln w="25400">
            <a:solidFill>
              <a:srgbClr val="202020"/>
            </a:solidFill>
          </a:ln>
        </p:spPr>
        <p:txBody>
          <a:bodyPr wrap="square" lIns="0" tIns="0" rIns="0" bIns="0" rtlCol="0"/>
          <a:lstStyle/>
          <a:p>
            <a:endParaRPr sz="1350"/>
          </a:p>
        </p:txBody>
      </p:sp>
      <p:sp>
        <p:nvSpPr>
          <p:cNvPr id="103" name="object 103"/>
          <p:cNvSpPr/>
          <p:nvPr/>
        </p:nvSpPr>
        <p:spPr>
          <a:xfrm>
            <a:off x="5104279" y="44935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solidFill>
            <a:srgbClr val="FFFFFF"/>
          </a:solidFill>
        </p:spPr>
        <p:txBody>
          <a:bodyPr wrap="square" lIns="0" tIns="0" rIns="0" bIns="0" rtlCol="0"/>
          <a:lstStyle/>
          <a:p>
            <a:endParaRPr sz="1350"/>
          </a:p>
        </p:txBody>
      </p:sp>
      <p:sp>
        <p:nvSpPr>
          <p:cNvPr id="104" name="object 104"/>
          <p:cNvSpPr/>
          <p:nvPr/>
        </p:nvSpPr>
        <p:spPr>
          <a:xfrm>
            <a:off x="5104279" y="4493551"/>
            <a:ext cx="1047750" cy="1209675"/>
          </a:xfrm>
          <a:custGeom>
            <a:avLst/>
            <a:gdLst/>
            <a:ahLst/>
            <a:cxnLst/>
            <a:rect l="l" t="t" r="r" b="b"/>
            <a:pathLst>
              <a:path w="1397000" h="1612900">
                <a:moveTo>
                  <a:pt x="0" y="0"/>
                </a:moveTo>
                <a:lnTo>
                  <a:pt x="1397000" y="0"/>
                </a:lnTo>
                <a:lnTo>
                  <a:pt x="1397000" y="1612900"/>
                </a:lnTo>
                <a:lnTo>
                  <a:pt x="0" y="1612900"/>
                </a:lnTo>
                <a:lnTo>
                  <a:pt x="0" y="0"/>
                </a:lnTo>
                <a:close/>
              </a:path>
            </a:pathLst>
          </a:custGeom>
          <a:ln w="25400">
            <a:solidFill>
              <a:srgbClr val="202020"/>
            </a:solidFill>
          </a:ln>
        </p:spPr>
        <p:txBody>
          <a:bodyPr wrap="square" lIns="0" tIns="0" rIns="0" bIns="0" rtlCol="0"/>
          <a:lstStyle/>
          <a:p>
            <a:endParaRPr sz="1350"/>
          </a:p>
        </p:txBody>
      </p:sp>
      <p:sp>
        <p:nvSpPr>
          <p:cNvPr id="105" name="Title 104">
            <a:extLst>
              <a:ext uri="{FF2B5EF4-FFF2-40B4-BE49-F238E27FC236}">
                <a16:creationId xmlns:a16="http://schemas.microsoft.com/office/drawing/2014/main" id="{E0400297-D8B1-C34B-9000-31079510FA69}"/>
              </a:ext>
            </a:extLst>
          </p:cNvPr>
          <p:cNvSpPr>
            <a:spLocks noGrp="1"/>
          </p:cNvSpPr>
          <p:nvPr>
            <p:ph type="title"/>
          </p:nvPr>
        </p:nvSpPr>
        <p:spPr/>
        <p:txBody>
          <a:bodyPr/>
          <a:lstStyle/>
          <a:p>
            <a:r>
              <a:rPr lang="vi-VN" dirty="0"/>
              <a:t>Data I/O landscape</a:t>
            </a:r>
          </a:p>
        </p:txBody>
      </p:sp>
      <p:sp>
        <p:nvSpPr>
          <p:cNvPr id="106" name="Slide Number Placeholder 105">
            <a:extLst>
              <a:ext uri="{FF2B5EF4-FFF2-40B4-BE49-F238E27FC236}">
                <a16:creationId xmlns:a16="http://schemas.microsoft.com/office/drawing/2014/main" id="{372E8669-FF7A-4846-A445-86AE203DE9C1}"/>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49919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E479-6670-5C45-BE13-F12C127521A2}"/>
              </a:ext>
            </a:extLst>
          </p:cNvPr>
          <p:cNvSpPr>
            <a:spLocks noGrp="1"/>
          </p:cNvSpPr>
          <p:nvPr>
            <p:ph type="title"/>
          </p:nvPr>
        </p:nvSpPr>
        <p:spPr>
          <a:xfrm>
            <a:off x="628650" y="179384"/>
            <a:ext cx="7886700" cy="906467"/>
          </a:xfrm>
        </p:spPr>
        <p:txBody>
          <a:bodyPr>
            <a:noAutofit/>
          </a:bodyPr>
          <a:lstStyle/>
          <a:p>
            <a:r>
              <a:rPr lang="vi-VN" sz="3200"/>
              <a:t>Scalable data ingestion and processing</a:t>
            </a:r>
          </a:p>
        </p:txBody>
      </p:sp>
      <p:sp>
        <p:nvSpPr>
          <p:cNvPr id="3" name="Content Placeholder 2">
            <a:extLst>
              <a:ext uri="{FF2B5EF4-FFF2-40B4-BE49-F238E27FC236}">
                <a16:creationId xmlns:a16="http://schemas.microsoft.com/office/drawing/2014/main" id="{17852A2D-F505-774F-918E-37221DE947B6}"/>
              </a:ext>
            </a:extLst>
          </p:cNvPr>
          <p:cNvSpPr>
            <a:spLocks noGrp="1"/>
          </p:cNvSpPr>
          <p:nvPr>
            <p:ph idx="1"/>
          </p:nvPr>
        </p:nvSpPr>
        <p:spPr>
          <a:xfrm>
            <a:off x="628650" y="1214438"/>
            <a:ext cx="7886700" cy="4962525"/>
          </a:xfrm>
        </p:spPr>
        <p:txBody>
          <a:bodyPr>
            <a:normAutofit fontScale="92500" lnSpcReduction="10000"/>
          </a:bodyPr>
          <a:lstStyle/>
          <a:p>
            <a:r>
              <a:rPr lang="en-US" dirty="0"/>
              <a:t>Data ingestion</a:t>
            </a:r>
          </a:p>
          <a:p>
            <a:pPr lvl="1"/>
            <a:r>
              <a:rPr lang="en-US" dirty="0"/>
              <a:t>Data from different complementing information systems is to be combined to gain a more comprehensive basis to satisfy the need</a:t>
            </a:r>
          </a:p>
          <a:p>
            <a:pPr lvl="1"/>
            <a:r>
              <a:rPr lang="en-US" dirty="0"/>
              <a:t>How to ingest data efficiently from various, distributed heterogeneous sources? </a:t>
            </a:r>
          </a:p>
          <a:p>
            <a:pPr lvl="2"/>
            <a:r>
              <a:rPr lang="en-US" dirty="0"/>
              <a:t>Different data formats </a:t>
            </a:r>
          </a:p>
          <a:p>
            <a:pPr lvl="2"/>
            <a:r>
              <a:rPr lang="en-US" dirty="0"/>
              <a:t>Different data models and schemas</a:t>
            </a:r>
          </a:p>
          <a:p>
            <a:pPr lvl="2"/>
            <a:r>
              <a:rPr lang="en-US" dirty="0"/>
              <a:t>Security and privacy </a:t>
            </a:r>
          </a:p>
          <a:p>
            <a:r>
              <a:rPr lang="en-US" dirty="0"/>
              <a:t>Data processing </a:t>
            </a:r>
          </a:p>
          <a:p>
            <a:pPr lvl="1"/>
            <a:r>
              <a:rPr lang="vi-VN" dirty="0"/>
              <a:t>How to process massive volume of data in a timely fashion? </a:t>
            </a:r>
          </a:p>
          <a:p>
            <a:pPr lvl="1"/>
            <a:r>
              <a:rPr lang="vi-VN" dirty="0"/>
              <a:t>How to process massive stream of data in a real-time fashion? </a:t>
            </a:r>
          </a:p>
          <a:p>
            <a:pPr lvl="1"/>
            <a:r>
              <a:rPr lang="vi-VN" dirty="0"/>
              <a:t>Traditional parallel, distributed processing (OpenMP, MPI)</a:t>
            </a:r>
          </a:p>
          <a:p>
            <a:pPr lvl="2"/>
            <a:r>
              <a:rPr lang="vi-VN" dirty="0"/>
              <a:t>Big learning curve</a:t>
            </a:r>
          </a:p>
          <a:p>
            <a:pPr lvl="2"/>
            <a:r>
              <a:rPr lang="vi-VN" dirty="0"/>
              <a:t>Scalability is limited </a:t>
            </a:r>
          </a:p>
          <a:p>
            <a:pPr lvl="2"/>
            <a:r>
              <a:rPr lang="vi-VN" dirty="0"/>
              <a:t>Fault tolerence is hard to achive</a:t>
            </a:r>
          </a:p>
          <a:p>
            <a:pPr lvl="2"/>
            <a:r>
              <a:rPr lang="vi-VN" dirty="0"/>
              <a:t>Expensive, high performance computing infrastructure</a:t>
            </a:r>
          </a:p>
          <a:p>
            <a:pPr lvl="1"/>
            <a:endParaRPr lang="vi-VN"/>
          </a:p>
        </p:txBody>
      </p:sp>
      <p:sp>
        <p:nvSpPr>
          <p:cNvPr id="4" name="Slide Number Placeholder 3">
            <a:extLst>
              <a:ext uri="{FF2B5EF4-FFF2-40B4-BE49-F238E27FC236}">
                <a16:creationId xmlns:a16="http://schemas.microsoft.com/office/drawing/2014/main" id="{57A1CFCA-8EF5-464C-BAB8-91E37FA4C2AA}"/>
              </a:ext>
            </a:extLst>
          </p:cNvPr>
          <p:cNvSpPr>
            <a:spLocks noGrp="1"/>
          </p:cNvSpPr>
          <p:nvPr>
            <p:ph type="sldNum" sz="quarter" idx="12"/>
          </p:nvPr>
        </p:nvSpPr>
        <p:spPr>
          <a:xfrm>
            <a:off x="6457950" y="6356350"/>
            <a:ext cx="2057400" cy="365125"/>
          </a:xfrm>
        </p:spPr>
        <p:txBody>
          <a:bodyPr/>
          <a:lstStyle/>
          <a:p>
            <a:fld id="{A02EBBDA-6239-48A4-BF42-145536EAE284}" type="slidenum">
              <a:rPr lang="en-US" smtClean="0"/>
              <a:pPr/>
              <a:t>8</a:t>
            </a:fld>
            <a:endParaRPr lang="en-US"/>
          </a:p>
        </p:txBody>
      </p:sp>
    </p:spTree>
    <p:extLst>
      <p:ext uri="{BB962C8B-B14F-4D97-AF65-F5344CB8AC3E}">
        <p14:creationId xmlns:p14="http://schemas.microsoft.com/office/powerpoint/2010/main" val="3690029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F947-2F0E-FB4D-A40B-975B03301F73}"/>
              </a:ext>
            </a:extLst>
          </p:cNvPr>
          <p:cNvSpPr>
            <a:spLocks noGrp="1"/>
          </p:cNvSpPr>
          <p:nvPr>
            <p:ph type="title"/>
          </p:nvPr>
        </p:nvSpPr>
        <p:spPr/>
        <p:txBody>
          <a:bodyPr/>
          <a:lstStyle/>
          <a:p>
            <a:r>
              <a:rPr lang="vi-VN"/>
              <a:t>Scalable analytic algorithms </a:t>
            </a:r>
          </a:p>
        </p:txBody>
      </p:sp>
      <p:sp>
        <p:nvSpPr>
          <p:cNvPr id="3" name="Content Placeholder 2">
            <a:extLst>
              <a:ext uri="{FF2B5EF4-FFF2-40B4-BE49-F238E27FC236}">
                <a16:creationId xmlns:a16="http://schemas.microsoft.com/office/drawing/2014/main" id="{E54869F4-60B5-0C4F-94CA-11B58B8B3ADA}"/>
              </a:ext>
            </a:extLst>
          </p:cNvPr>
          <p:cNvSpPr>
            <a:spLocks noGrp="1"/>
          </p:cNvSpPr>
          <p:nvPr>
            <p:ph idx="1"/>
          </p:nvPr>
        </p:nvSpPr>
        <p:spPr/>
        <p:txBody>
          <a:bodyPr>
            <a:normAutofit lnSpcReduction="10000"/>
          </a:bodyPr>
          <a:lstStyle/>
          <a:p>
            <a:r>
              <a:rPr lang="en-US"/>
              <a:t>Challenges </a:t>
            </a:r>
          </a:p>
          <a:p>
            <a:pPr lvl="1"/>
            <a:r>
              <a:rPr lang="en-US"/>
              <a:t>Big volume </a:t>
            </a:r>
          </a:p>
          <a:p>
            <a:pPr lvl="1"/>
            <a:r>
              <a:rPr lang="en-US"/>
              <a:t>Big dimensionality</a:t>
            </a:r>
          </a:p>
          <a:p>
            <a:pPr lvl="1"/>
            <a:r>
              <a:rPr lang="en-US"/>
              <a:t>Realtime processing</a:t>
            </a:r>
            <a:endParaRPr lang="vi-VN"/>
          </a:p>
          <a:p>
            <a:r>
              <a:rPr lang="en-US"/>
              <a:t>Scaling-up Machine Learning algorithms</a:t>
            </a:r>
          </a:p>
          <a:p>
            <a:pPr lvl="1"/>
            <a:r>
              <a:rPr lang="en-US"/>
              <a:t>Adapting the algorithm to handle Big Data in a single machine. </a:t>
            </a:r>
          </a:p>
          <a:p>
            <a:pPr lvl="2"/>
            <a:r>
              <a:rPr lang="en-US"/>
              <a:t>Eg. Sub-sampling</a:t>
            </a:r>
          </a:p>
          <a:p>
            <a:pPr lvl="2"/>
            <a:r>
              <a:rPr lang="en-US"/>
              <a:t>Eg. Principal component analysis</a:t>
            </a:r>
          </a:p>
          <a:p>
            <a:pPr lvl="2"/>
            <a:r>
              <a:rPr lang="en-US"/>
              <a:t>Eg. feature extraction and feature selection</a:t>
            </a:r>
          </a:p>
          <a:p>
            <a:pPr lvl="1"/>
            <a:r>
              <a:rPr lang="en-US"/>
              <a:t>Scaling-up algorithms by parallelism</a:t>
            </a:r>
          </a:p>
          <a:p>
            <a:pPr lvl="2"/>
            <a:r>
              <a:rPr lang="en-US"/>
              <a:t>Eg. k-nn classification based on MapReduce</a:t>
            </a:r>
          </a:p>
          <a:p>
            <a:pPr lvl="2"/>
            <a:r>
              <a:rPr lang="en-US"/>
              <a:t>Eg. scaling-up support vector machines (SVM) by a divide and-conquer approach</a:t>
            </a:r>
          </a:p>
          <a:p>
            <a:pPr lvl="1"/>
            <a:r>
              <a:rPr lang="en-US"/>
              <a:t>Novel realtime processing architecture</a:t>
            </a:r>
          </a:p>
          <a:p>
            <a:pPr lvl="2"/>
            <a:r>
              <a:rPr lang="en-US"/>
              <a:t>Eg. Mini-batch in Spark streaming</a:t>
            </a:r>
          </a:p>
          <a:p>
            <a:pPr lvl="2"/>
            <a:r>
              <a:rPr lang="en-US"/>
              <a:t>Eg. Complex event processing in Apache Flink </a:t>
            </a:r>
            <a:endParaRPr lang="vi-VN"/>
          </a:p>
        </p:txBody>
      </p:sp>
      <p:sp>
        <p:nvSpPr>
          <p:cNvPr id="4" name="Slide Number Placeholder 3">
            <a:extLst>
              <a:ext uri="{FF2B5EF4-FFF2-40B4-BE49-F238E27FC236}">
                <a16:creationId xmlns:a16="http://schemas.microsoft.com/office/drawing/2014/main" id="{B5EC0517-6FEF-8B4C-92F8-3BD721789EB2}"/>
              </a:ext>
            </a:extLst>
          </p:cNvPr>
          <p:cNvSpPr>
            <a:spLocks noGrp="1"/>
          </p:cNvSpPr>
          <p:nvPr>
            <p:ph type="sldNum" sz="quarter" idx="12"/>
          </p:nvPr>
        </p:nvSpPr>
        <p:spPr/>
        <p:txBody>
          <a:bodyPr/>
          <a:lstStyle/>
          <a:p>
            <a:fld id="{A02EBBDA-6239-48A4-BF42-145536EAE284}" type="slidenum">
              <a:rPr lang="en-US" smtClean="0"/>
              <a:t>9</a:t>
            </a:fld>
            <a:endParaRPr lang="en-US"/>
          </a:p>
        </p:txBody>
      </p:sp>
    </p:spTree>
    <p:extLst>
      <p:ext uri="{BB962C8B-B14F-4D97-AF65-F5344CB8AC3E}">
        <p14:creationId xmlns:p14="http://schemas.microsoft.com/office/powerpoint/2010/main" val="2982396253"/>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fontScheme name="IBM2009">
    <a:majorFont>
      <a:latin typeface="Arial"/>
      <a:ea typeface="Arial Unicode MS"/>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SoICT-PPT-template(official) - Eng - (4x3)</Template>
  <TotalTime>860</TotalTime>
  <Words>3357</Words>
  <Application>Microsoft Macintosh PowerPoint</Application>
  <PresentationFormat>On-screen Show (4:3)</PresentationFormat>
  <Paragraphs>486</Paragraphs>
  <Slides>58</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Linh AvantGarde</vt:lpstr>
      <vt:lpstr>Arial</vt:lpstr>
      <vt:lpstr>Calibri</vt:lpstr>
      <vt:lpstr>Courier New</vt:lpstr>
      <vt:lpstr>Times New Roman</vt:lpstr>
      <vt:lpstr>Wingdings</vt:lpstr>
      <vt:lpstr>1_Office Theme</vt:lpstr>
      <vt:lpstr>Office Theme</vt:lpstr>
      <vt:lpstr>PowerPoint Presentation</vt:lpstr>
      <vt:lpstr>PowerPoint Presentation</vt:lpstr>
      <vt:lpstr>Contents</vt:lpstr>
      <vt:lpstr>Big data 5'V</vt:lpstr>
      <vt:lpstr>Big data technology stack</vt:lpstr>
      <vt:lpstr>Scalable data management</vt:lpstr>
      <vt:lpstr>Data I/O landscape</vt:lpstr>
      <vt:lpstr>Scalable data ingestion and processing</vt:lpstr>
      <vt:lpstr>Scalable analytic algorithms </vt:lpstr>
      <vt:lpstr>Eg. Curse of dimensionality</vt:lpstr>
      <vt:lpstr>Utilization and interpretability of big data</vt:lpstr>
      <vt:lpstr>Privacy and security</vt:lpstr>
      <vt:lpstr>Big data job trends</vt:lpstr>
      <vt:lpstr>Talent shortage in big data</vt:lpstr>
      <vt:lpstr>Big data skill set</vt:lpstr>
      <vt:lpstr>How  to land big data related jobs</vt:lpstr>
      <vt:lpstr>Data science method</vt:lpstr>
      <vt:lpstr>DeepQA: Incremental Progress in Precision and Confidence 6/2007-11/2010  </vt:lpstr>
      <vt:lpstr>Cleaning big data: most time-consuming, least enjoyable data science task</vt:lpstr>
      <vt:lpstr>Cleaning big data: most time-consuming, least enjoyable data science task</vt:lpstr>
      <vt:lpstr>References</vt:lpstr>
      <vt:lpstr>Online courses</vt:lpstr>
      <vt:lpstr>Hadoop ecosystem</vt:lpstr>
      <vt:lpstr>We need a system that scales</vt:lpstr>
      <vt:lpstr>What is Apache Hadoop?</vt:lpstr>
      <vt:lpstr>Hadoop main components</vt:lpstr>
      <vt:lpstr>Scalability</vt:lpstr>
      <vt:lpstr>Fault tolerance</vt:lpstr>
      <vt:lpstr>Hadoop distributed file system</vt:lpstr>
      <vt:lpstr>HDFS Architecture</vt:lpstr>
      <vt:lpstr>HDFS main design principles</vt:lpstr>
      <vt:lpstr>Data processing: MapReduce</vt:lpstr>
      <vt:lpstr>a MR job = {Isolated Tasks}n</vt:lpstr>
      <vt:lpstr>Data Distribution</vt:lpstr>
      <vt:lpstr>Keys and Values</vt:lpstr>
      <vt:lpstr>Partitions</vt:lpstr>
      <vt:lpstr>MapReduce example</vt:lpstr>
      <vt:lpstr>Map phase</vt:lpstr>
      <vt:lpstr>PowerPoint Presentation</vt:lpstr>
      <vt:lpstr>Reduce phase</vt:lpstr>
      <vt:lpstr>Data flow for the entire MapReduce job</vt:lpstr>
      <vt:lpstr>Word Count Dataflow</vt:lpstr>
      <vt:lpstr>MapReduce - Dataflow</vt:lpstr>
      <vt:lpstr>Map reduce life cycle</vt:lpstr>
      <vt:lpstr>Hadoop ecosystem</vt:lpstr>
      <vt:lpstr>Apache Pig</vt:lpstr>
      <vt:lpstr>Apache Hive</vt:lpstr>
      <vt:lpstr>Apache Hbase</vt:lpstr>
      <vt:lpstr>Apache sqoop</vt:lpstr>
      <vt:lpstr>Apache Kafka</vt:lpstr>
      <vt:lpstr>Apache Oozie</vt:lpstr>
      <vt:lpstr>Apache Zookeeper</vt:lpstr>
      <vt:lpstr>PAXOS algorithm</vt:lpstr>
      <vt:lpstr>YARN – Yet Another Resource Negotiator</vt:lpstr>
      <vt:lpstr>YARN execution</vt:lpstr>
      <vt:lpstr>Big data platform: Hadoop ecosystem</vt:lpstr>
      <vt:lpstr>Big data management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Than Quang Khoat</cp:lastModifiedBy>
  <cp:revision>256</cp:revision>
  <dcterms:created xsi:type="dcterms:W3CDTF">2016-07-25T07:53:11Z</dcterms:created>
  <dcterms:modified xsi:type="dcterms:W3CDTF">2021-01-18T11:25:46Z</dcterms:modified>
</cp:coreProperties>
</file>